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24" r:id="rId51"/>
    <p:sldId id="343" r:id="rId52"/>
    <p:sldId id="364" r:id="rId53"/>
    <p:sldId id="365" r:id="rId54"/>
    <p:sldId id="368" r:id="rId55"/>
    <p:sldId id="371" r:id="rId56"/>
    <p:sldId id="366" r:id="rId57"/>
    <p:sldId id="369" r:id="rId58"/>
    <p:sldId id="370" r:id="rId59"/>
    <p:sldId id="367" r:id="rId60"/>
    <p:sldId id="355" r:id="rId61"/>
    <p:sldId id="306" r:id="rId62"/>
    <p:sldId id="302" r:id="rId63"/>
    <p:sldId id="312" r:id="rId64"/>
    <p:sldId id="313" r:id="rId65"/>
    <p:sldId id="318" r:id="rId66"/>
    <p:sldId id="323" r:id="rId67"/>
    <p:sldId id="321" r:id="rId68"/>
    <p:sldId id="319" r:id="rId69"/>
    <p:sldId id="357" r:id="rId70"/>
    <p:sldId id="322" r:id="rId71"/>
    <p:sldId id="356" r:id="rId72"/>
    <p:sldId id="331" r:id="rId73"/>
    <p:sldId id="325" r:id="rId74"/>
    <p:sldId id="327" r:id="rId75"/>
    <p:sldId id="359" r:id="rId76"/>
    <p:sldId id="341" r:id="rId77"/>
    <p:sldId id="328" r:id="rId78"/>
    <p:sldId id="340" r:id="rId79"/>
    <p:sldId id="329" r:id="rId80"/>
    <p:sldId id="334" r:id="rId81"/>
    <p:sldId id="314" r:id="rId82"/>
    <p:sldId id="339" r:id="rId83"/>
    <p:sldId id="332" r:id="rId84"/>
    <p:sldId id="345" r:id="rId85"/>
    <p:sldId id="346" r:id="rId86"/>
    <p:sldId id="348" r:id="rId87"/>
    <p:sldId id="349" r:id="rId88"/>
    <p:sldId id="350" r:id="rId89"/>
    <p:sldId id="347" r:id="rId90"/>
    <p:sldId id="351" r:id="rId91"/>
    <p:sldId id="352" r:id="rId92"/>
    <p:sldId id="360" r:id="rId93"/>
    <p:sldId id="353" r:id="rId94"/>
    <p:sldId id="361" r:id="rId95"/>
    <p:sldId id="277" r:id="rId96"/>
    <p:sldId id="25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E5E5"/>
    <a:srgbClr val="000000"/>
    <a:srgbClr val="FFABAB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10544-CB75-EF42-BB4E-41AEDF6DD20D}" v="160" dt="2025-04-27T06:13:06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unaccessed (quite old)</a:t>
          </a:r>
          <a:endParaRPr lang="en-IN" dirty="0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 (maintains a list of PMD’s with young pages)</a:t>
          </a:r>
          <a:endParaRPr lang="en-IN" dirty="0"/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</a:t>
          </a:r>
          <a:r>
            <a:rPr lang="en-IN">
              <a:solidFill>
                <a:schemeClr val="accent6"/>
              </a:solidFill>
            </a:rPr>
            <a:t>clear</a:t>
          </a:r>
          <a:r>
            <a:rPr lang="en-IN"/>
            <a:t>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/>
            <a:t>max_seq</a:t>
          </a:r>
          <a:endParaRPr lang="en-IN" dirty="0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 custLinFactNeighborX="0" custLinFactNeighborY="-505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err="1"/>
            <a:t>Slub</a:t>
          </a:r>
          <a:r>
            <a:rPr lang="en-IN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/>
            <a:t>Choose the smallest hole that is just about larger than </a:t>
          </a:r>
          <a:r>
            <a:rPr lang="en-IN" i="1"/>
            <a:t>R. </a:t>
          </a:r>
          <a:endParaRPr lang="en-IN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/>
            <a:t>Start searching from the last allocation that was made and move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/>
            <a:t>Reverse Mapping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2"/>
      <dgm:spPr/>
    </dgm:pt>
    <dgm:pt modelId="{1A039807-A5ED-4B60-9381-E63CC097E846}" type="pres">
      <dgm:prSet presAssocID="{96CCB84A-C79C-4F7E-8371-2BCA028936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2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0" presStyleCnt="2"/>
      <dgm:spPr/>
    </dgm:pt>
    <dgm:pt modelId="{7B49F336-925B-442A-B99D-7B61ED3BC907}" type="pres">
      <dgm:prSet presAssocID="{F6046550-47DC-428D-A9BF-FA8AA59662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1" destOrd="0" parTransId="{4BAB8450-E8B0-4708-A43C-7C200CE4BBC2}" sibTransId="{80AC90E4-4F64-4AED-84DF-34D9EC0BCD0B}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422651E8-81D7-43EB-87D3-2A8CB720B2FA}" type="presParOf" srcId="{86823287-7D17-42BF-8B61-E5268E92674C}" destId="{D2CD73AC-D788-449F-ABA8-C085BD8639A0}" srcOrd="4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5" destOrd="0" presId="urn:microsoft.com/office/officeart/2005/8/layout/list1"/>
    <dgm:cxn modelId="{3E59F2EA-BC74-44FA-8619-CC6822F1A318}" type="presParOf" srcId="{86823287-7D17-42BF-8B61-E5268E92674C}" destId="{8A16561E-5AA5-4C55-AE07-6BF9A0829C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Make proactive decisions as well as on-demand decisions</a:t>
          </a:r>
          <a:endParaRPr lang="en-IN" dirty="0"/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 to regular memory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78534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3659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unaccessed (quite old)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 (maintains a list of PMD’s with young pages)</a:t>
          </a:r>
          <a:endParaRPr lang="en-IN" sz="2300" kern="1200" dirty="0"/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</a:t>
          </a:r>
          <a:r>
            <a:rPr lang="en-IN" sz="2300" kern="1200">
              <a:solidFill>
                <a:schemeClr val="accent6"/>
              </a:solidFill>
            </a:rPr>
            <a:t>clear</a:t>
          </a:r>
          <a:r>
            <a:rPr lang="en-IN" sz="2300" kern="1200"/>
            <a:t>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/>
            <a:t>max_seq</a:t>
          </a:r>
          <a:endParaRPr lang="en-IN" sz="2300" kern="1200" dirty="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err="1"/>
            <a:t>Slub</a:t>
          </a:r>
          <a:r>
            <a:rPr lang="en-IN" sz="3000" kern="120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smallest hole that is just about larger than </a:t>
          </a:r>
          <a:r>
            <a:rPr lang="en-IN" sz="3300" i="1" kern="1200"/>
            <a:t>R. </a:t>
          </a:r>
          <a:endParaRPr lang="en-IN" sz="3300" kern="120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Start searching from the last allocation that was made and move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50157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9250"/>
          <a:ext cx="4089025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Bloom Filters</a:t>
          </a:r>
        </a:p>
      </dsp:txBody>
      <dsp:txXfrm>
        <a:off x="338187" y="75364"/>
        <a:ext cx="3996797" cy="852412"/>
      </dsp:txXfrm>
    </dsp:sp>
    <dsp:sp modelId="{8A16561E-5AA5-4C55-AE07-6BF9A0829C76}">
      <dsp:nvSpPr>
        <dsp:cNvPr id="0" name=""/>
        <dsp:cNvSpPr/>
      </dsp:nvSpPr>
      <dsp:spPr>
        <a:xfrm>
          <a:off x="0" y="1953090"/>
          <a:ext cx="584146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480770"/>
          <a:ext cx="4089025" cy="944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Reverse Mapping</a:t>
          </a:r>
        </a:p>
      </dsp:txBody>
      <dsp:txXfrm>
        <a:off x="338187" y="1526884"/>
        <a:ext cx="3996797" cy="852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Make proactive decisions as well as on-demand decisions</a:t>
          </a:r>
          <a:endParaRPr lang="en-IN" sz="2500" kern="1200" dirty="0"/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4109"/>
          <a:ext cx="10341429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2898" y="67007"/>
        <a:ext cx="10275633" cy="608124"/>
      </dsp:txXfrm>
    </dsp:sp>
    <dsp:sp modelId="{32D5030D-52F6-43D9-8E82-3E181ABFCCAD}">
      <dsp:nvSpPr>
        <dsp:cNvPr id="0" name=""/>
        <dsp:cNvSpPr/>
      </dsp:nvSpPr>
      <dsp:spPr>
        <a:xfrm>
          <a:off x="0" y="708029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708029"/>
        <a:ext cx="10341429" cy="596160"/>
      </dsp:txXfrm>
    </dsp:sp>
    <dsp:sp modelId="{F6E7C554-1B5E-4F40-8FE5-8EAD7EE2BA71}">
      <dsp:nvSpPr>
        <dsp:cNvPr id="0" name=""/>
        <dsp:cNvSpPr/>
      </dsp:nvSpPr>
      <dsp:spPr>
        <a:xfrm>
          <a:off x="0" y="1304190"/>
          <a:ext cx="10341429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2898" y="1337088"/>
        <a:ext cx="10275633" cy="608124"/>
      </dsp:txXfrm>
    </dsp:sp>
    <dsp:sp modelId="{BA19D16A-E3BE-48D0-A915-C522C0B8DD14}">
      <dsp:nvSpPr>
        <dsp:cNvPr id="0" name=""/>
        <dsp:cNvSpPr/>
      </dsp:nvSpPr>
      <dsp:spPr>
        <a:xfrm>
          <a:off x="0" y="19781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9781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207689"/>
          <a:ext cx="10341429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2898" y="3240587"/>
        <a:ext cx="10275633" cy="608124"/>
      </dsp:txXfrm>
    </dsp:sp>
    <dsp:sp modelId="{DC85ABA6-F42B-46E5-A330-B3CE1D8ABE4B}">
      <dsp:nvSpPr>
        <dsp:cNvPr id="0" name=""/>
        <dsp:cNvSpPr/>
      </dsp:nvSpPr>
      <dsp:spPr>
        <a:xfrm>
          <a:off x="0" y="3881610"/>
          <a:ext cx="1034142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 to regular memory</a:t>
          </a:r>
        </a:p>
      </dsp:txBody>
      <dsp:txXfrm>
        <a:off x="0" y="3881610"/>
        <a:ext cx="10341429" cy="59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31697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>
                <a:solidFill>
                  <a:srgbClr val="0070C0"/>
                </a:solidFill>
              </a:rPr>
              <a:t>Documentation/x86/x86_64/</a:t>
            </a:r>
            <a:r>
              <a:rPr lang="fr-FR" sz="2000" err="1">
                <a:solidFill>
                  <a:srgbClr val="0070C0"/>
                </a:solidFill>
              </a:rPr>
              <a:t>mm.rst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/arch/x86/include/</a:t>
            </a:r>
            <a:r>
              <a:rPr lang="en-IN" sz="2000" err="1"/>
              <a:t>asm</a:t>
            </a:r>
            <a:r>
              <a:rPr lang="en-IN" sz="2000"/>
              <a:t>/</a:t>
            </a:r>
            <a:r>
              <a:rPr lang="en-IN" sz="2000" err="1"/>
              <a:t>pgtable_types.h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variable </a:t>
            </a:r>
            <a:r>
              <a:rPr lang="en-IN" sz="2000" i="1" err="1"/>
              <a:t>pgprot_t</a:t>
            </a:r>
            <a:r>
              <a:rPr lang="en-IN" sz="2000" i="1"/>
              <a:t> </a:t>
            </a:r>
            <a:r>
              <a:rPr lang="en-IN" sz="200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/include/</a:t>
            </a:r>
            <a:r>
              <a:rPr lang="en-IN" err="1"/>
              <a:t>uapi</a:t>
            </a:r>
            <a:r>
              <a:rPr lang="en-IN"/>
              <a:t>/</a:t>
            </a:r>
            <a:r>
              <a:rPr lang="en-IN" err="1"/>
              <a:t>asm</a:t>
            </a:r>
            <a:r>
              <a:rPr lang="en-IN"/>
              <a:t>-</a:t>
            </a:r>
          </a:p>
          <a:p>
            <a:pPr algn="ctr"/>
            <a:r>
              <a:rPr lang="en-IN"/>
              <a:t>generic/</a:t>
            </a:r>
            <a:r>
              <a:rPr lang="en-IN" err="1"/>
              <a:t>mman-common.h</a:t>
            </a:r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 region</a:t>
            </a:r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One </a:t>
            </a:r>
            <a:r>
              <a:rPr lang="en-IN" sz="2400">
                <a:solidFill>
                  <a:srgbClr val="FF0000"/>
                </a:solidFill>
              </a:rPr>
              <a:t>large</a:t>
            </a:r>
            <a:r>
              <a:rPr lang="en-IN" sz="240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Pointer</a:t>
            </a:r>
            <a:r>
              <a:rPr lang="en-IN" sz="240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/>
              <a:t>Pointer to a </a:t>
            </a:r>
            <a:r>
              <a:rPr lang="en-IN" sz="2400">
                <a:solidFill>
                  <a:srgbClr val="7030A0"/>
                </a:solidFill>
              </a:rPr>
              <a:t>pool</a:t>
            </a:r>
            <a:r>
              <a:rPr lang="en-IN" sz="240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Reference</a:t>
            </a:r>
            <a:r>
              <a:rPr lang="en-IN" sz="2400"/>
              <a:t> count</a:t>
            </a:r>
            <a:endParaRPr lang="en-IN" sz="200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acts like a single page</a:t>
            </a:r>
          </a:p>
          <a:p>
            <a:r>
              <a:rPr lang="en-IN"/>
              <a:t>It has its </a:t>
            </a:r>
            <a:r>
              <a:rPr lang="en-IN">
                <a:solidFill>
                  <a:srgbClr val="FF0000"/>
                </a:solidFill>
              </a:rPr>
              <a:t>permission</a:t>
            </a:r>
            <a:r>
              <a:rPr lang="en-IN"/>
              <a:t> bits and copy-on-write state</a:t>
            </a:r>
          </a:p>
          <a:p>
            <a:r>
              <a:rPr lang="en-IN"/>
              <a:t>Whenever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/>
              <a:t> needs to be migrated, swapped out, or replicated (because COW)</a:t>
            </a:r>
          </a:p>
          <a:p>
            <a:pPr lvl="1"/>
            <a:r>
              <a:rPr lang="en-IN"/>
              <a:t>If a page is a part of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/>
              <a:t>, then the entire </a:t>
            </a:r>
            <a:r>
              <a:rPr lang="en-IN">
                <a:solidFill>
                  <a:srgbClr val="7030A0"/>
                </a:solidFill>
              </a:rPr>
              <a:t>operation</a:t>
            </a:r>
            <a:r>
              <a:rPr lang="en-IN"/>
              <a:t> happens on the folio</a:t>
            </a:r>
          </a:p>
          <a:p>
            <a:r>
              <a:rPr lang="en-IN"/>
              <a:t>Notion of huge pages</a:t>
            </a:r>
          </a:p>
          <a:p>
            <a:pPr lvl="1"/>
            <a:r>
              <a:rPr lang="en-IN"/>
              <a:t>We can have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with size 2 MB and 1 GB</a:t>
            </a:r>
          </a:p>
          <a:p>
            <a:pPr lvl="1"/>
            <a:r>
              <a:rPr lang="en-IN"/>
              <a:t>Some </a:t>
            </a:r>
            <a:r>
              <a:rPr lang="en-IN">
                <a:solidFill>
                  <a:srgbClr val="0070C0"/>
                </a:solidFill>
              </a:rPr>
              <a:t>server</a:t>
            </a:r>
            <a:r>
              <a:rPr lang="en-IN"/>
              <a:t> processors support huge pages. This </a:t>
            </a:r>
            <a:r>
              <a:rPr lang="en-IN">
                <a:solidFill>
                  <a:srgbClr val="FF0000"/>
                </a:solidFill>
              </a:rPr>
              <a:t>requires</a:t>
            </a:r>
            <a:r>
              <a:rPr lang="en-IN"/>
              <a:t> changes to addressing or multiple entries are created in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/>
              <a:t> (one for each page). The latter solution is very </a:t>
            </a:r>
            <a:r>
              <a:rPr lang="en-IN">
                <a:solidFill>
                  <a:srgbClr val="FF0000"/>
                </a:solidFill>
              </a:rPr>
              <a:t>expensive</a:t>
            </a:r>
            <a:r>
              <a:rPr lang="en-IN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Maintain a small per-CPU array of </a:t>
            </a:r>
            <a:r>
              <a:rPr lang="en-IN" sz="2400">
                <a:solidFill>
                  <a:srgbClr val="0070C0"/>
                </a:solidFill>
              </a:rPr>
              <a:t>PCIDs</a:t>
            </a:r>
          </a:p>
          <a:p>
            <a:r>
              <a:rPr lang="en-IN" sz="2400"/>
              <a:t>Cache the last few mm (</a:t>
            </a:r>
            <a:r>
              <a:rPr lang="en-IN" sz="2400">
                <a:solidFill>
                  <a:srgbClr val="FF0000"/>
                </a:solidFill>
              </a:rPr>
              <a:t>memory maps</a:t>
            </a:r>
            <a:r>
              <a:rPr lang="en-IN" sz="2400"/>
              <a:t>) for tasks that </a:t>
            </a:r>
            <a:r>
              <a:rPr lang="en-IN" sz="2400">
                <a:solidFill>
                  <a:srgbClr val="0070C0"/>
                </a:solidFill>
              </a:rPr>
              <a:t>executed</a:t>
            </a:r>
            <a:r>
              <a:rPr lang="en-IN" sz="2400"/>
              <a:t> on the CPU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PCID</a:t>
            </a:r>
            <a:r>
              <a:rPr lang="en-IN" sz="2400"/>
              <a:t> bits are set to [1,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/>
              <a:t>]</a:t>
            </a:r>
          </a:p>
          <a:p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/>
              <a:t>= 6 [</a:t>
            </a:r>
            <a:r>
              <a:rPr lang="en-IN" sz="2400">
                <a:solidFill>
                  <a:srgbClr val="0070C0"/>
                </a:solidFill>
              </a:rPr>
              <a:t>default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value</a:t>
            </a:r>
            <a:r>
              <a:rPr lang="en-IN" sz="2400"/>
              <a:t>] (/include/</a:t>
            </a:r>
            <a:r>
              <a:rPr lang="en-IN" sz="2400" err="1"/>
              <a:t>asm</a:t>
            </a:r>
            <a:r>
              <a:rPr lang="en-IN" sz="2400"/>
              <a:t>/</a:t>
            </a:r>
            <a:r>
              <a:rPr lang="en-IN" sz="2400" err="1"/>
              <a:t>tlbflush.h</a:t>
            </a:r>
            <a:r>
              <a:rPr lang="en-IN" sz="2400"/>
              <a:t>)</a:t>
            </a:r>
          </a:p>
          <a:p>
            <a:r>
              <a:rPr lang="en-IN" sz="240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>
                <a:cs typeface="Calibri" panose="020F0502020204030204"/>
              </a:rPr>
              <a:t>Each TLB entry also </a:t>
            </a:r>
            <a:r>
              <a:rPr lang="en-IN" sz="240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>
                <a:cs typeface="Calibri" panose="020F0502020204030204"/>
              </a:rPr>
              <a:t>the associated PCID</a:t>
            </a:r>
          </a:p>
          <a:p>
            <a:pPr lvl="1"/>
            <a:r>
              <a:rPr lang="en-IN">
                <a:cs typeface="Calibri" panose="020F0502020204030204"/>
              </a:rPr>
              <a:t>It is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>
                <a:cs typeface="Calibri" panose="020F0502020204030204"/>
              </a:rPr>
              <a:t>The INVPCID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>
                <a:cs typeface="Calibri" panose="020F0502020204030204"/>
              </a:rPr>
              <a:t> can be used to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>
                <a:cs typeface="Calibri" panose="020F0502020204030204"/>
              </a:rPr>
              <a:t> all the TLB entries that corresponds to a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>
                <a:cs typeface="Calibri" panose="020F0502020204030204"/>
              </a:rPr>
              <a:t> PCID</a:t>
            </a:r>
          </a:p>
          <a:p>
            <a:endParaRPr lang="en-IN" sz="2400">
              <a:cs typeface="Calibri" panose="020F0502020204030204"/>
            </a:endParaRPr>
          </a:p>
          <a:p>
            <a:endParaRPr lang="en-IN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/>
              <a:t>Assume several CPUs share a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/>
              <a:t>One of them runs a call that </a:t>
            </a:r>
            <a:r>
              <a:rPr lang="en-US">
                <a:solidFill>
                  <a:srgbClr val="0070C0"/>
                </a:solidFill>
              </a:rPr>
              <a:t>invalidates</a:t>
            </a:r>
            <a:r>
              <a:rPr lang="en-US"/>
              <a:t> an entry </a:t>
            </a:r>
          </a:p>
          <a:p>
            <a:pPr lvl="1"/>
            <a:r>
              <a:rPr lang="en-US"/>
              <a:t>This is invalidated for the full </a:t>
            </a:r>
            <a:r>
              <a:rPr lang="en-US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/>
              <a:t>All the </a:t>
            </a:r>
            <a:r>
              <a:rPr lang="en-US">
                <a:solidFill>
                  <a:srgbClr val="C00000"/>
                </a:solidFill>
              </a:rPr>
              <a:t>TLBs</a:t>
            </a:r>
            <a:r>
              <a:rPr lang="en-US"/>
              <a:t> need to be flushed</a:t>
            </a:r>
          </a:p>
          <a:p>
            <a:r>
              <a:rPr lang="en-US"/>
              <a:t>Let’s say that one of the CPUs is running a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/>
              <a:t> thread</a:t>
            </a:r>
          </a:p>
          <a:p>
            <a:pPr lvl="1"/>
            <a:r>
              <a:rPr lang="en-US"/>
              <a:t>It need not </a:t>
            </a:r>
            <a:r>
              <a:rPr lang="en-US">
                <a:solidFill>
                  <a:srgbClr val="7030A0"/>
                </a:solidFill>
              </a:rPr>
              <a:t>invalidate</a:t>
            </a:r>
            <a:r>
              <a:rPr lang="en-US"/>
              <a:t> the entry immediately </a:t>
            </a:r>
          </a:p>
          <a:p>
            <a:pPr lvl="1"/>
            <a:r>
              <a:rPr lang="en-US"/>
              <a:t>It can set the </a:t>
            </a:r>
            <a:r>
              <a:rPr lang="en-US">
                <a:solidFill>
                  <a:srgbClr val="0070C0"/>
                </a:solidFill>
              </a:rPr>
              <a:t>CPU</a:t>
            </a:r>
            <a:r>
              <a:rPr lang="en-US"/>
              <a:t> to “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/>
              <a:t> TLB mode”</a:t>
            </a:r>
          </a:p>
          <a:p>
            <a:pPr lvl="1"/>
            <a:r>
              <a:rPr lang="en-US">
                <a:solidFill>
                  <a:srgbClr val="7030A0"/>
                </a:solidFill>
              </a:rPr>
              <a:t>Note:</a:t>
            </a:r>
            <a:r>
              <a:rPr lang="en-US"/>
              <a:t> The kernel threads don’t have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/>
              <a:t> page tables. It is a common one that is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Pointer to the </a:t>
            </a:r>
            <a:r>
              <a:rPr lang="en-IN" sz="2000" i="1" err="1"/>
              <a:t>pglist_data</a:t>
            </a:r>
            <a:r>
              <a:rPr lang="en-IN" sz="2000" i="1"/>
              <a:t> structure: </a:t>
            </a:r>
            <a:r>
              <a:rPr lang="en-IN" sz="200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603955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Bloom Filter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Bloom Filter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/>
              <a:t>The Idea of 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2896211"/>
            <a:ext cx="10580914" cy="3404640"/>
          </a:xfrm>
        </p:spPr>
        <p:txBody>
          <a:bodyPr>
            <a:normAutofit fontScale="92500"/>
          </a:bodyPr>
          <a:lstStyle/>
          <a:p>
            <a:r>
              <a:rPr lang="en-US"/>
              <a:t>While </a:t>
            </a:r>
            <a:r>
              <a:rPr lang="en-US">
                <a:solidFill>
                  <a:srgbClr val="00B050"/>
                </a:solidFill>
              </a:rPr>
              <a:t>freeing</a:t>
            </a:r>
            <a:r>
              <a:rPr lang="en-US"/>
              <a:t> a page (or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/>
              <a:t>), we need to </a:t>
            </a:r>
            <a:r>
              <a:rPr lang="en-US">
                <a:solidFill>
                  <a:srgbClr val="C00000"/>
                </a:solidFill>
              </a:rPr>
              <a:t>consider</a:t>
            </a:r>
            <a:r>
              <a:rPr lang="en-US"/>
              <a:t> the possibility of it being mapped to </a:t>
            </a:r>
            <a:r>
              <a:rPr lang="en-US">
                <a:solidFill>
                  <a:srgbClr val="FF0000"/>
                </a:solidFill>
              </a:rPr>
              <a:t>multiple</a:t>
            </a:r>
            <a:r>
              <a:rPr lang="en-US"/>
              <a:t> address spaces (across processes)</a:t>
            </a:r>
          </a:p>
          <a:p>
            <a:r>
              <a:rPr lang="en-US"/>
              <a:t>We would thus need to create a reverse map (</a:t>
            </a:r>
            <a:r>
              <a:rPr lang="en-US" i="1" err="1">
                <a:solidFill>
                  <a:srgbClr val="C00000"/>
                </a:solidFill>
              </a:rPr>
              <a:t>rmap</a:t>
            </a:r>
            <a:r>
              <a:rPr lang="en-US"/>
              <a:t>)</a:t>
            </a:r>
          </a:p>
          <a:p>
            <a:pPr lvl="1"/>
            <a:r>
              <a:rPr lang="en-US"/>
              <a:t>Map a </a:t>
            </a:r>
            <a:r>
              <a:rPr lang="en-US">
                <a:solidFill>
                  <a:srgbClr val="7030A0"/>
                </a:solidFill>
              </a:rPr>
              <a:t>struct page </a:t>
            </a:r>
            <a:r>
              <a:rPr lang="en-US"/>
              <a:t>(or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) to </a:t>
            </a:r>
            <a:r>
              <a:rPr lang="en-US">
                <a:solidFill>
                  <a:srgbClr val="0070C0"/>
                </a:solidFill>
              </a:rPr>
              <a:t>PTEs</a:t>
            </a:r>
            <a:r>
              <a:rPr lang="en-US"/>
              <a:t> across processes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Swapping</a:t>
            </a:r>
            <a:r>
              <a:rPr lang="en-US"/>
              <a:t> out a page/folio or changing its permission thus requires a </a:t>
            </a:r>
            <a:r>
              <a:rPr lang="en-US" err="1">
                <a:solidFill>
                  <a:srgbClr val="FF0000"/>
                </a:solidFill>
              </a:rPr>
              <a:t>rmap</a:t>
            </a:r>
            <a:r>
              <a:rPr lang="en-US"/>
              <a:t> walk</a:t>
            </a:r>
          </a:p>
          <a:p>
            <a:pPr lvl="1"/>
            <a:r>
              <a:rPr lang="en-US"/>
              <a:t>Each PTE entry (mapped to the page) needs to be </a:t>
            </a:r>
            <a:r>
              <a:rPr lang="en-US">
                <a:solidFill>
                  <a:srgbClr val="00B050"/>
                </a:solidFill>
              </a:rPr>
              <a:t>processed</a:t>
            </a:r>
            <a:r>
              <a:rPr lang="en-US"/>
              <a:t> </a:t>
            </a:r>
          </a:p>
          <a:p>
            <a:r>
              <a:rPr lang="en-US"/>
              <a:t>The idea is to </a:t>
            </a:r>
            <a:r>
              <a:rPr lang="en-US">
                <a:solidFill>
                  <a:srgbClr val="0070C0"/>
                </a:solidFill>
              </a:rPr>
              <a:t>efficiently</a:t>
            </a:r>
            <a:r>
              <a:rPr lang="en-US"/>
              <a:t> associate a list of </a:t>
            </a:r>
            <a:r>
              <a:rPr lang="en-US" i="1" err="1"/>
              <a:t>vma</a:t>
            </a:r>
            <a:r>
              <a:rPr lang="en-US" i="1"/>
              <a:t> regions </a:t>
            </a:r>
            <a:r>
              <a:rPr lang="en-US"/>
              <a:t>(VM regions)</a:t>
            </a:r>
            <a:r>
              <a:rPr lang="en-US" i="1"/>
              <a:t> </a:t>
            </a:r>
            <a:r>
              <a:rPr lang="en-US"/>
              <a:t>with each </a:t>
            </a:r>
            <a:r>
              <a:rPr lang="en-US">
                <a:solidFill>
                  <a:srgbClr val="00B050"/>
                </a:solidFill>
              </a:rPr>
              <a:t>physical page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825625"/>
            <a:ext cx="3389546" cy="92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List of page table entries (PTEs) across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Background: reverse mapping</a:t>
            </a:r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/>
              <a:t>The idea of the </a:t>
            </a:r>
            <a:r>
              <a:rPr lang="en-IN" err="1"/>
              <a:t>anon_vma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stub that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point to</a:t>
            </a:r>
            <a:endParaRPr lang="en-IN" sz="240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8241"/>
              <a:gd name="adj2" fmla="val -853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 stub </a:t>
            </a:r>
            <a:r>
              <a:rPr lang="en-IN" sz="2400">
                <a:solidFill>
                  <a:srgbClr val="00B050"/>
                </a:solidFill>
              </a:rPr>
              <a:t>data structure </a:t>
            </a:r>
            <a:r>
              <a:rPr lang="en-IN" sz="2400">
                <a:solidFill>
                  <a:schemeClr val="tx1"/>
                </a:solidFill>
              </a:rPr>
              <a:t>that a set of 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physical pages </a:t>
            </a:r>
            <a:r>
              <a:rPr lang="en-IN" sz="2400">
                <a:solidFill>
                  <a:srgbClr val="000000"/>
                </a:solidFill>
              </a:rPr>
              <a:t>created by the same process point to.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vmas</a:t>
            </a:r>
            <a:r>
              <a:rPr lang="en-IN" sz="2400"/>
              <a:t> are often split and merged. Processes are also forked. Thus, the </a:t>
            </a:r>
            <a:r>
              <a:rPr lang="en-IN" sz="2400" err="1"/>
              <a:t>vmas</a:t>
            </a:r>
            <a:r>
              <a:rPr lang="en-IN" sz="2400"/>
              <a:t> need to be associated with a stub (</a:t>
            </a:r>
            <a:r>
              <a:rPr lang="en-IN" sz="2400" err="1"/>
              <a:t>anon_vma</a:t>
            </a:r>
            <a:r>
              <a:rPr lang="en-IN" sz="2400"/>
              <a:t>), which a set of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Many-to-many mapping between a </a:t>
            </a:r>
            <a:r>
              <a:rPr lang="en-IN" err="1"/>
              <a:t>vma</a:t>
            </a:r>
            <a:r>
              <a:rPr lang="en-IN"/>
              <a:t> and an </a:t>
            </a:r>
            <a:r>
              <a:rPr lang="en-IN" err="1"/>
              <a:t>anon_vma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Two </a:t>
            </a:r>
            <a:r>
              <a:rPr lang="en-IN" sz="2400" i="1" err="1"/>
              <a:t>vmas</a:t>
            </a:r>
            <a:r>
              <a:rPr lang="en-IN" sz="2400"/>
              <a:t> point to an </a:t>
            </a:r>
            <a:r>
              <a:rPr lang="en-IN" sz="2400" i="1" err="1"/>
              <a:t>anon_vma</a:t>
            </a:r>
            <a:r>
              <a:rPr lang="en-IN" sz="2400" i="1"/>
              <a:t> </a:t>
            </a:r>
            <a:r>
              <a:rPr lang="en-IN" sz="2400"/>
              <a:t>when a process is forked. The </a:t>
            </a:r>
            <a:r>
              <a:rPr lang="en-IN" sz="2400" i="1" err="1"/>
              <a:t>vma</a:t>
            </a:r>
            <a:r>
              <a:rPr lang="en-IN" sz="2400"/>
              <a:t> of the parent and child process point to the same </a:t>
            </a:r>
            <a:r>
              <a:rPr lang="en-IN" sz="2400" i="1" err="1"/>
              <a:t>anon_vma</a:t>
            </a:r>
            <a:r>
              <a:rPr lang="en-IN" sz="240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page belonging to the child process is written to. It is in </a:t>
            </a:r>
            <a:r>
              <a:rPr lang="en-IN" sz="2400" err="1"/>
              <a:t>CoW</a:t>
            </a:r>
            <a:r>
              <a:rPr lang="en-IN" sz="2400"/>
              <a:t> mode. A new copy is created, which is associated with a new process-specific </a:t>
            </a:r>
            <a:r>
              <a:rPr lang="en-IN" sz="2400" i="1" err="1"/>
              <a:t>anon_vma</a:t>
            </a:r>
            <a:r>
              <a:rPr lang="en-IN" sz="2400"/>
              <a:t>. Thus, a single </a:t>
            </a:r>
            <a:r>
              <a:rPr lang="en-IN" sz="2400" i="1" err="1"/>
              <a:t>vma</a:t>
            </a:r>
            <a:r>
              <a:rPr lang="en-IN" sz="2400"/>
              <a:t> now maps to two </a:t>
            </a:r>
            <a:r>
              <a:rPr lang="en-IN" sz="2400" i="1" err="1"/>
              <a:t>anon_vmas</a:t>
            </a:r>
            <a:r>
              <a:rPr lang="en-IN" sz="240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/>
              <a:t>It is a complex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Many-to-many mapping between</a:t>
            </a:r>
            <a:br>
              <a:rPr lang="en-IN" sz="2400"/>
            </a:br>
            <a:r>
              <a:rPr lang="en-IN" sz="2400" err="1"/>
              <a:t>vmas</a:t>
            </a:r>
            <a:r>
              <a:rPr lang="en-IN" sz="2400"/>
              <a:t> and </a:t>
            </a:r>
            <a:r>
              <a:rPr lang="en-IN" sz="2400" err="1"/>
              <a:t>anon_vmas</a:t>
            </a:r>
            <a:endParaRPr lang="en-IN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Add an </a:t>
            </a:r>
            <a:r>
              <a:rPr lang="en-IN" sz="2800" err="1"/>
              <a:t>anon_vma_chain</a:t>
            </a:r>
            <a:r>
              <a:rPr lang="en-IN" sz="2800"/>
              <a:t> (</a:t>
            </a:r>
            <a:r>
              <a:rPr lang="en-IN" sz="2800" err="1"/>
              <a:t>avc</a:t>
            </a:r>
            <a:r>
              <a:rPr lang="en-IN" sz="2800"/>
              <a:t>) to </a:t>
            </a:r>
          </a:p>
          <a:p>
            <a:r>
              <a:rPr lang="en-IN" sz="2800"/>
              <a:t>connect a </a:t>
            </a:r>
            <a:r>
              <a:rPr lang="en-IN" sz="2800" i="1" err="1"/>
              <a:t>vma</a:t>
            </a:r>
            <a:r>
              <a:rPr lang="en-IN" sz="2800" i="1"/>
              <a:t> </a:t>
            </a:r>
            <a:r>
              <a:rPr lang="en-IN" sz="2800"/>
              <a:t>and </a:t>
            </a:r>
            <a:r>
              <a:rPr lang="en-IN" sz="2800" i="1" err="1"/>
              <a:t>anon_vma</a:t>
            </a:r>
            <a:endParaRPr lang="en-IN" sz="28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9FE524-6682-7D67-CB46-C1125B735F34}"/>
              </a:ext>
            </a:extLst>
          </p:cNvPr>
          <p:cNvSpPr txBox="1"/>
          <p:nvPr/>
        </p:nvSpPr>
        <p:spPr>
          <a:xfrm>
            <a:off x="6912953" y="4334540"/>
            <a:ext cx="5132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Every task has a single </a:t>
            </a:r>
            <a:r>
              <a:rPr lang="en-IN" i="1" err="1"/>
              <a:t>vma</a:t>
            </a:r>
            <a:r>
              <a:rPr lang="en-IN" i="1"/>
              <a:t> </a:t>
            </a:r>
            <a:r>
              <a:rPr lang="en-IN"/>
              <a:t>for a given VM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Every </a:t>
            </a:r>
            <a:r>
              <a:rPr lang="en-IN" i="1" err="1"/>
              <a:t>vma</a:t>
            </a:r>
            <a:r>
              <a:rPr lang="en-IN"/>
              <a:t> has a single </a:t>
            </a:r>
            <a:r>
              <a:rPr lang="en-IN" i="1" u="sng" err="1"/>
              <a:t>anon_vma</a:t>
            </a:r>
            <a:r>
              <a:rPr lang="en-IN" i="1" u="sng"/>
              <a:t> </a:t>
            </a:r>
            <a:r>
              <a:rPr lang="en-IN"/>
              <a:t>(pages</a:t>
            </a:r>
            <a:br>
              <a:rPr lang="en-IN"/>
            </a:br>
            <a:r>
              <a:rPr lang="en-IN"/>
              <a:t>allocated by the task)</a:t>
            </a:r>
            <a:r>
              <a:rPr lang="en-IN" i="1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They are linked by an </a:t>
            </a:r>
            <a:r>
              <a:rPr lang="en-IN" i="1" err="1"/>
              <a:t>avc</a:t>
            </a:r>
            <a:r>
              <a:rPr lang="en-IN" i="1"/>
              <a:t>. </a:t>
            </a:r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2A7ACF-7006-5E3C-6E92-D51125F848A5}"/>
              </a:ext>
            </a:extLst>
          </p:cNvPr>
          <p:cNvSpPr/>
          <p:nvPr/>
        </p:nvSpPr>
        <p:spPr>
          <a:xfrm>
            <a:off x="6885266" y="1509852"/>
            <a:ext cx="4618653" cy="4802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single process first. 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5FD112-1141-3F75-57E0-5C8A21A89B96}"/>
              </a:ext>
            </a:extLst>
          </p:cNvPr>
          <p:cNvCxnSpPr>
            <a:stCxn id="15" idx="0"/>
            <a:endCxn id="17" idx="0"/>
          </p:cNvCxnSpPr>
          <p:nvPr/>
        </p:nvCxnSpPr>
        <p:spPr>
          <a:xfrm rot="5400000" flipH="1" flipV="1">
            <a:off x="9206567" y="633787"/>
            <a:ext cx="26025" cy="3583536"/>
          </a:xfrm>
          <a:prstGeom prst="bentConnector3">
            <a:avLst>
              <a:gd name="adj1" fmla="val 978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anon_vma_chain</a:t>
            </a:r>
            <a:r>
              <a:rPr lang="en-IN"/>
              <a:t> (</a:t>
            </a:r>
            <a:r>
              <a:rPr lang="en-IN" err="1"/>
              <a:t>avc</a:t>
            </a:r>
            <a:r>
              <a:rPr lang="en-IN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58" y="1825624"/>
            <a:ext cx="6316024" cy="3933150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However, it is possible that due to operations such as copy-on-write, other </a:t>
            </a:r>
            <a:r>
              <a:rPr lang="en-IN" sz="2400" i="1" dirty="0" err="1">
                <a:solidFill>
                  <a:srgbClr val="000000"/>
                </a:solidFill>
              </a:rPr>
              <a:t>anon_vmas</a:t>
            </a:r>
            <a:r>
              <a:rPr lang="en-IN" sz="2400" i="1" dirty="0">
                <a:solidFill>
                  <a:srgbClr val="000000"/>
                </a:solidFill>
              </a:rPr>
              <a:t> </a:t>
            </a:r>
            <a:r>
              <a:rPr lang="en-IN" sz="2400" dirty="0">
                <a:solidFill>
                  <a:srgbClr val="000000"/>
                </a:solidFill>
              </a:rPr>
              <a:t>have pages pointing to them that map to the </a:t>
            </a:r>
            <a:r>
              <a:rPr lang="en-IN" sz="2400" i="1" dirty="0" err="1">
                <a:solidFill>
                  <a:srgbClr val="000000"/>
                </a:solidFill>
              </a:rPr>
              <a:t>vma</a:t>
            </a:r>
            <a:endParaRPr lang="en-IN" sz="2400" i="1" dirty="0">
              <a:solidFill>
                <a:srgbClr val="000000"/>
              </a:solidFill>
            </a:endParaRPr>
          </a:p>
          <a:p>
            <a:r>
              <a:rPr lang="en-IN" sz="2400" dirty="0"/>
              <a:t>Connect each </a:t>
            </a:r>
            <a:r>
              <a:rPr lang="en-IN" sz="2400" i="1" dirty="0" err="1"/>
              <a:t>anon_vma</a:t>
            </a:r>
            <a:r>
              <a:rPr lang="en-IN" sz="2400" dirty="0"/>
              <a:t> via an </a:t>
            </a:r>
            <a:r>
              <a:rPr lang="en-IN" sz="2400" i="1" dirty="0" err="1"/>
              <a:t>avc</a:t>
            </a:r>
            <a:endParaRPr lang="en-IN" sz="2400" dirty="0"/>
          </a:p>
          <a:p>
            <a:r>
              <a:rPr lang="en-IN" sz="2400" dirty="0"/>
              <a:t>Connect all the </a:t>
            </a:r>
            <a:r>
              <a:rPr lang="en-IN" sz="2400" i="1" dirty="0" err="1"/>
              <a:t>avcs</a:t>
            </a:r>
            <a:r>
              <a:rPr lang="en-IN" sz="2400" i="1" dirty="0"/>
              <a:t> </a:t>
            </a:r>
            <a:r>
              <a:rPr lang="en-IN" sz="2400" dirty="0"/>
              <a:t>using a 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47677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6552" y="3008462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06552" y="406372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FF00C-D8E9-D488-769C-25ECB48EE5D8}"/>
              </a:ext>
            </a:extLst>
          </p:cNvPr>
          <p:cNvSpPr/>
          <p:nvPr/>
        </p:nvSpPr>
        <p:spPr>
          <a:xfrm>
            <a:off x="6373815" y="4804130"/>
            <a:ext cx="5656365" cy="10433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Different sets of physical memory pages are mapped to a given virtual memory region of a process.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425C3C-A026-38D8-2499-DA729B975566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8153400" y="1152588"/>
            <a:ext cx="623189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135FA-3AE6-0838-1225-9D4888373D0A}"/>
              </a:ext>
            </a:extLst>
          </p:cNvPr>
          <p:cNvCxnSpPr>
            <a:cxnSpLocks/>
            <a:stCxn id="7" idx="1"/>
            <a:endCxn id="61" idx="2"/>
          </p:cNvCxnSpPr>
          <p:nvPr/>
        </p:nvCxnSpPr>
        <p:spPr>
          <a:xfrm flipH="1" flipV="1">
            <a:off x="8068056" y="2317854"/>
            <a:ext cx="1133942" cy="77360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8B1D4-EF3B-E608-FCDA-D1BA8884B207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8068056" y="2317854"/>
            <a:ext cx="1109515" cy="183270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7EB202-FB26-7107-16B8-1DED1E88D66B}"/>
              </a:ext>
            </a:extLst>
          </p:cNvPr>
          <p:cNvCxnSpPr>
            <a:cxnSpLocks/>
          </p:cNvCxnSpPr>
          <p:nvPr/>
        </p:nvCxnSpPr>
        <p:spPr>
          <a:xfrm flipH="1">
            <a:off x="10098198" y="3247256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EE520F-4C14-4829-77A6-D2DE6267FF5C}"/>
              </a:ext>
            </a:extLst>
          </p:cNvPr>
          <p:cNvCxnSpPr>
            <a:cxnSpLocks/>
          </p:cNvCxnSpPr>
          <p:nvPr/>
        </p:nvCxnSpPr>
        <p:spPr>
          <a:xfrm flipH="1">
            <a:off x="10098198" y="4245962"/>
            <a:ext cx="44955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C64C52-1C66-7B3F-AD08-1FE650AC8016}"/>
              </a:ext>
            </a:extLst>
          </p:cNvPr>
          <p:cNvSpPr/>
          <p:nvPr/>
        </p:nvSpPr>
        <p:spPr>
          <a:xfrm>
            <a:off x="4215550" y="2112837"/>
            <a:ext cx="4183602" cy="3315057"/>
          </a:xfrm>
          <a:prstGeom prst="triangle">
            <a:avLst>
              <a:gd name="adj" fmla="val 9996"/>
            </a:avLst>
          </a:prstGeom>
          <a:solidFill>
            <a:srgbClr val="FFE5E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2F3B-CAD6-FBDF-F148-0AA33941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61802"/>
            <a:ext cx="10515600" cy="1325563"/>
          </a:xfrm>
        </p:spPr>
        <p:txBody>
          <a:bodyPr/>
          <a:lstStyle/>
          <a:p>
            <a:r>
              <a:rPr lang="en-IN"/>
              <a:t>Multiple Processes Using the Same Set of Physical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F2585-DB54-E322-DDF1-1210C66D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CF74-F824-BDFD-EE02-AB03F89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0B171F-EAFB-1DA1-C6AD-46298B64CD70}"/>
              </a:ext>
            </a:extLst>
          </p:cNvPr>
          <p:cNvSpPr/>
          <p:nvPr/>
        </p:nvSpPr>
        <p:spPr>
          <a:xfrm>
            <a:off x="2960909" y="291022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D14E1-F2E7-CA10-D5EA-359723F5F4D8}"/>
              </a:ext>
            </a:extLst>
          </p:cNvPr>
          <p:cNvSpPr/>
          <p:nvPr/>
        </p:nvSpPr>
        <p:spPr>
          <a:xfrm>
            <a:off x="4311740" y="3802269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651FF-BE1F-B66B-98E4-CDA4AF33EA36}"/>
              </a:ext>
            </a:extLst>
          </p:cNvPr>
          <p:cNvSpPr/>
          <p:nvPr/>
        </p:nvSpPr>
        <p:spPr>
          <a:xfrm>
            <a:off x="4637396" y="286440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27FD5-BA03-ED65-39F9-F044ED6F8C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045998" y="313411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DFC335-9161-5E22-3D12-776B1D4C7160}"/>
              </a:ext>
            </a:extLst>
          </p:cNvPr>
          <p:cNvCxnSpPr>
            <a:cxnSpLocks/>
          </p:cNvCxnSpPr>
          <p:nvPr/>
        </p:nvCxnSpPr>
        <p:spPr>
          <a:xfrm>
            <a:off x="4902616" y="3403824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F2D3F-E625-D24A-9165-7F809AF345F7}"/>
              </a:ext>
            </a:extLst>
          </p:cNvPr>
          <p:cNvCxnSpPr>
            <a:cxnSpLocks/>
          </p:cNvCxnSpPr>
          <p:nvPr/>
        </p:nvCxnSpPr>
        <p:spPr>
          <a:xfrm flipV="1">
            <a:off x="5290605" y="3383478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9FB05-7431-4DD0-1902-69496E9E4FC1}"/>
              </a:ext>
            </a:extLst>
          </p:cNvPr>
          <p:cNvCxnSpPr>
            <a:cxnSpLocks/>
          </p:cNvCxnSpPr>
          <p:nvPr/>
        </p:nvCxnSpPr>
        <p:spPr>
          <a:xfrm>
            <a:off x="3780908" y="3358004"/>
            <a:ext cx="530310" cy="444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E19D94-15EE-CE90-17DE-7DE5CEBEB2C3}"/>
              </a:ext>
            </a:extLst>
          </p:cNvPr>
          <p:cNvSpPr/>
          <p:nvPr/>
        </p:nvSpPr>
        <p:spPr>
          <a:xfrm>
            <a:off x="6307352" y="4621290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A98DF-5A9D-B95F-92FE-8C41EBB02D1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859251" y="4026159"/>
            <a:ext cx="591312" cy="59513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B6BBA-CA8E-A993-179F-D25619288C6B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5085496" y="4250048"/>
            <a:ext cx="0" cy="624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183D2A-DD83-D64A-50C3-B26D0F1C55F8}"/>
              </a:ext>
            </a:extLst>
          </p:cNvPr>
          <p:cNvSpPr/>
          <p:nvPr/>
        </p:nvSpPr>
        <p:spPr>
          <a:xfrm>
            <a:off x="4637396" y="4875027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avc</a:t>
            </a:r>
            <a:endParaRPr lang="en-IN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9C5-D969-9100-20C2-CB87A1D7B546}"/>
              </a:ext>
            </a:extLst>
          </p:cNvPr>
          <p:cNvSpPr txBox="1"/>
          <p:nvPr/>
        </p:nvSpPr>
        <p:spPr>
          <a:xfrm>
            <a:off x="5160788" y="5625731"/>
            <a:ext cx="198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Red-black tree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F8BDB-B382-4C8F-D566-A3D0F8F2AE1C}"/>
              </a:ext>
            </a:extLst>
          </p:cNvPr>
          <p:cNvSpPr/>
          <p:nvPr/>
        </p:nvSpPr>
        <p:spPr>
          <a:xfrm>
            <a:off x="6819900" y="1329876"/>
            <a:ext cx="5086350" cy="1451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If a process </a:t>
            </a:r>
            <a:r>
              <a:rPr lang="en-IN" sz="2400" b="1">
                <a:solidFill>
                  <a:srgbClr val="00B050"/>
                </a:solidFill>
              </a:rPr>
              <a:t>forks</a:t>
            </a:r>
            <a:r>
              <a:rPr lang="en-IN" sz="2400"/>
              <a:t> multiple times, the </a:t>
            </a:r>
            <a:r>
              <a:rPr lang="en-IN" sz="2400" i="1" err="1"/>
              <a:t>vmas</a:t>
            </a:r>
            <a:r>
              <a:rPr lang="en-IN" sz="2400"/>
              <a:t> of child processes still need to be associated with the </a:t>
            </a:r>
            <a:r>
              <a:rPr lang="en-IN" sz="2400" i="1" u="sng" err="1"/>
              <a:t>anon_vma</a:t>
            </a:r>
            <a:r>
              <a:rPr lang="en-IN" sz="2400" i="1" u="sng"/>
              <a:t> </a:t>
            </a:r>
            <a:r>
              <a:rPr lang="en-IN" sz="2400"/>
              <a:t>of the parent (via </a:t>
            </a:r>
            <a:r>
              <a:rPr lang="en-IN" sz="2400" i="1" err="1"/>
              <a:t>avcs</a:t>
            </a:r>
            <a:r>
              <a:rPr lang="en-IN" sz="2400"/>
              <a:t>).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77DC3B-66AD-4BC9-88A7-E77669AC2AD7}"/>
              </a:ext>
            </a:extLst>
          </p:cNvPr>
          <p:cNvSpPr txBox="1"/>
          <p:nvPr/>
        </p:nvSpPr>
        <p:spPr>
          <a:xfrm>
            <a:off x="4620235" y="2279505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Parent </a:t>
            </a:r>
            <a:br>
              <a:rPr lang="en-IN"/>
            </a:br>
            <a:r>
              <a:rPr lang="en-IN"/>
              <a:t>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12FF89-6E95-AA09-037C-95B3A2881DFE}"/>
              </a:ext>
            </a:extLst>
          </p:cNvPr>
          <p:cNvSpPr txBox="1"/>
          <p:nvPr/>
        </p:nvSpPr>
        <p:spPr>
          <a:xfrm>
            <a:off x="4706688" y="53736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Child-1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401AB-6561-8A0C-FD48-BAD796D0B366}"/>
              </a:ext>
            </a:extLst>
          </p:cNvPr>
          <p:cNvSpPr txBox="1"/>
          <p:nvPr/>
        </p:nvSpPr>
        <p:spPr>
          <a:xfrm>
            <a:off x="6333830" y="510508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Child-2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2CC178-1A4D-4E1E-41FF-26BBD21E0729}"/>
              </a:ext>
            </a:extLst>
          </p:cNvPr>
          <p:cNvCxnSpPr>
            <a:cxnSpLocks/>
          </p:cNvCxnSpPr>
          <p:nvPr/>
        </p:nvCxnSpPr>
        <p:spPr>
          <a:xfrm>
            <a:off x="5859251" y="4250048"/>
            <a:ext cx="448101" cy="482014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D16ED-CCF0-4695-1B9C-217E4409FD63}"/>
              </a:ext>
            </a:extLst>
          </p:cNvPr>
          <p:cNvCxnSpPr>
            <a:cxnSpLocks/>
          </p:cNvCxnSpPr>
          <p:nvPr/>
        </p:nvCxnSpPr>
        <p:spPr>
          <a:xfrm>
            <a:off x="4902616" y="4266644"/>
            <a:ext cx="0" cy="624355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err="1"/>
              <a:t>rmap</a:t>
            </a:r>
            <a:r>
              <a:rPr lang="en-IN"/>
              <a:t> Structures after a </a:t>
            </a:r>
            <a:r>
              <a:rPr lang="en-IN" i="1"/>
              <a:t>fork</a:t>
            </a:r>
            <a:r>
              <a:rPr lang="en-IN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/>
              <a:t>The child </a:t>
            </a:r>
            <a:r>
              <a:rPr lang="en-IN" sz="2400">
                <a:solidFill>
                  <a:srgbClr val="FF0000"/>
                </a:solidFill>
              </a:rPr>
              <a:t>replicates</a:t>
            </a:r>
            <a:r>
              <a:rPr lang="en-IN" sz="2400"/>
              <a:t> the </a:t>
            </a:r>
            <a:r>
              <a:rPr lang="en-IN" sz="2400" i="1" err="1"/>
              <a:t>rmap</a:t>
            </a:r>
            <a:r>
              <a:rPr lang="en-IN" sz="2400" i="1"/>
              <a:t> </a:t>
            </a:r>
            <a:r>
              <a:rPr lang="en-IN" sz="2400"/>
              <a:t>structures of the parent.</a:t>
            </a:r>
          </a:p>
          <a:p>
            <a:r>
              <a:rPr lang="en-IN" sz="2400"/>
              <a:t>Additionally, it gets an </a:t>
            </a:r>
            <a:r>
              <a:rPr lang="en-IN" sz="2400">
                <a:solidFill>
                  <a:srgbClr val="7030A0"/>
                </a:solidFill>
              </a:rPr>
              <a:t>exclusive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vma</a:t>
            </a:r>
            <a:r>
              <a:rPr lang="en-IN" sz="2400"/>
              <a:t> and </a:t>
            </a:r>
            <a:r>
              <a:rPr lang="en-IN" sz="2400" err="1">
                <a:solidFill>
                  <a:srgbClr val="C00000"/>
                </a:solidFill>
              </a:rPr>
              <a:t>anon_vma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/>
              <a:t>(with a linking </a:t>
            </a:r>
            <a:r>
              <a:rPr lang="en-IN" sz="2400" err="1"/>
              <a:t>avc</a:t>
            </a:r>
            <a:r>
              <a:rPr lang="en-IN" sz="2400"/>
              <a:t>) to store pages exclusive to it.</a:t>
            </a:r>
          </a:p>
          <a:p>
            <a:r>
              <a:rPr lang="en-IN" sz="2400"/>
              <a:t>The parent’s </a:t>
            </a:r>
            <a:r>
              <a:rPr lang="en-IN" sz="2400" err="1">
                <a:solidFill>
                  <a:srgbClr val="C00000"/>
                </a:solidFill>
              </a:rPr>
              <a:t>anon_vma</a:t>
            </a:r>
            <a:r>
              <a:rPr lang="en-IN" sz="2400">
                <a:solidFill>
                  <a:srgbClr val="C00000"/>
                </a:solidFill>
              </a:rPr>
              <a:t> </a:t>
            </a:r>
            <a:r>
              <a:rPr lang="en-IN" sz="2400"/>
              <a:t>stores all the constituent </a:t>
            </a:r>
            <a:r>
              <a:rPr lang="en-IN" sz="2400" err="1">
                <a:solidFill>
                  <a:srgbClr val="7030A0"/>
                </a:solidFill>
              </a:rPr>
              <a:t>avcs</a:t>
            </a:r>
            <a:r>
              <a:rPr lang="en-IN" sz="2400"/>
              <a:t> in a red-black tree </a:t>
            </a:r>
          </a:p>
          <a:p>
            <a:endParaRPr lang="en-IN" sz="2400">
              <a:solidFill>
                <a:srgbClr val="C00000"/>
              </a:solidFill>
            </a:endParaRPr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page</a:t>
            </a:r>
            <a:endParaRPr lang="en-IN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old page</a:t>
            </a:r>
            <a:endParaRPr lang="en-IN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new page</a:t>
            </a:r>
            <a:endParaRPr lang="en-IN" sz="2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/>
              <a:t>After the </a:t>
            </a:r>
            <a:r>
              <a:rPr lang="en-IN" i="1"/>
              <a:t>fork</a:t>
            </a:r>
            <a:r>
              <a:rPr lang="en-IN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avc</a:t>
              </a:r>
              <a:endParaRPr lang="en-IN" sz="24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140527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7564582" y="3339966"/>
            <a:ext cx="4101237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/>
              <a:t>Go forward </a:t>
            </a:r>
            <a:r>
              <a:rPr lang="en-IN" sz="3600">
                <a:sym typeface="Wingdings" panose="05000000000000000000" pitchFamily="2" charset="2"/>
              </a:rPr>
              <a:t></a:t>
            </a:r>
            <a:endParaRPr lang="en-IN" sz="3600"/>
          </a:p>
          <a:p>
            <a:pPr algn="ctr"/>
            <a:r>
              <a:rPr lang="en-IN" sz="3600"/>
              <a:t>MGLRU Algorithm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83" y="6434110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368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MGLRU Algorithm 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group</a:t>
            </a:r>
            <a:r>
              <a:rPr lang="en-IN" sz="2400"/>
              <a:t> of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is associated with a </a:t>
            </a:r>
            <a:r>
              <a:rPr lang="en-IN" sz="2400">
                <a:solidFill>
                  <a:srgbClr val="7030A0"/>
                </a:solidFill>
              </a:rPr>
              <a:t>generation</a:t>
            </a:r>
            <a:r>
              <a:rPr lang="en-IN" sz="2400"/>
              <a:t>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Take the </a:t>
            </a:r>
            <a:r>
              <a:rPr lang="en-IN" sz="2400">
                <a:solidFill>
                  <a:srgbClr val="7030A0"/>
                </a:solidFill>
              </a:rPr>
              <a:t>priority</a:t>
            </a:r>
            <a:r>
              <a:rPr lang="en-IN" sz="2400"/>
              <a:t> of pages into account. Prefer </a:t>
            </a:r>
            <a:r>
              <a:rPr lang="en-IN" sz="2400">
                <a:solidFill>
                  <a:srgbClr val="C00000"/>
                </a:solidFill>
              </a:rPr>
              <a:t>unmapped</a:t>
            </a:r>
            <a:r>
              <a:rPr lang="en-IN" sz="2400"/>
              <a:t> and </a:t>
            </a:r>
            <a:r>
              <a:rPr lang="en-IN" sz="2400">
                <a:solidFill>
                  <a:srgbClr val="00B050"/>
                </a:solidFill>
              </a:rPr>
              <a:t>clean</a:t>
            </a:r>
            <a:r>
              <a:rPr lang="en-IN" sz="2400"/>
              <a:t> pages for eviction.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Increment</a:t>
            </a:r>
            <a:r>
              <a:rPr lang="en-IN" sz="2400" dirty="0"/>
              <a:t> </a:t>
            </a:r>
            <a:r>
              <a:rPr lang="en-IN" sz="2400"/>
              <a:t>generation </a:t>
            </a:r>
            <a:r>
              <a:rPr lang="en-IN" sz="2400" dirty="0"/>
              <a:t>numbers over time</a:t>
            </a:r>
            <a:endParaRPr lang="en-IN" sz="240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8156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806C58D0-05E2-4EA9-A180-3412BDA509C6}"/>
              </a:ext>
            </a:extLst>
          </p:cNvPr>
          <p:cNvSpPr/>
          <p:nvPr/>
        </p:nvSpPr>
        <p:spPr>
          <a:xfrm>
            <a:off x="6047498" y="1029853"/>
            <a:ext cx="2510246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Zone information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9C4FE-E6BF-63EF-3169-27E543B7E379}"/>
              </a:ext>
            </a:extLst>
          </p:cNvPr>
          <p:cNvSpPr/>
          <p:nvPr/>
        </p:nvSpPr>
        <p:spPr>
          <a:xfrm>
            <a:off x="7791061" y="6088919"/>
            <a:ext cx="2917915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List of pages</a:t>
            </a: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</a:t>
            </a:r>
            <a:r>
              <a:rPr lang="en-IN" sz="2000" dirty="0"/>
              <a:t>(max) </a:t>
            </a:r>
            <a:r>
              <a:rPr lang="en-IN" sz="2000"/>
              <a:t>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B645-0F20-E0B1-1031-40B439B6CD32}"/>
              </a:ext>
            </a:extLst>
          </p:cNvPr>
          <p:cNvSpPr txBox="1"/>
          <p:nvPr/>
        </p:nvSpPr>
        <p:spPr>
          <a:xfrm>
            <a:off x="7010400" y="1073426"/>
            <a:ext cx="4224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Walk the pages in the background.</a:t>
            </a:r>
            <a:br>
              <a:rPr lang="en-US"/>
            </a:br>
            <a:r>
              <a:rPr lang="en-US"/>
              <a:t>Age them and shrink the memory footprint</a:t>
            </a:r>
          </a:p>
        </p:txBody>
      </p: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</a:t>
            </a:r>
            <a:r>
              <a:rPr lang="en-IN" dirty="0">
                <a:solidFill>
                  <a:srgbClr val="FF0000"/>
                </a:solidFill>
              </a:rPr>
              <a:t>accessed</a:t>
            </a:r>
            <a:r>
              <a:rPr lang="en-IN" dirty="0"/>
              <a:t> </a:t>
            </a:r>
            <a:r>
              <a:rPr lang="en-IN"/>
              <a:t>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12827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Youngest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max_seq</a:t>
            </a:r>
            <a:r>
              <a:rPr lang="en-IN" sz="240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Oldest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[ANON] and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min_seq</a:t>
            </a:r>
            <a:r>
              <a:rPr lang="en-IN" sz="2400"/>
              <a:t>[FILE]</a:t>
            </a:r>
          </a:p>
          <a:p>
            <a:r>
              <a:rPr lang="en-IN" sz="2400"/>
              <a:t>When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r>
              <a:rPr lang="en-IN" sz="2400" i="1">
                <a:solidFill>
                  <a:srgbClr val="FF0000"/>
                </a:solidFill>
              </a:rPr>
              <a:t> – </a:t>
            </a:r>
            <a:r>
              <a:rPr lang="en-IN" sz="2400" i="1" err="1">
                <a:solidFill>
                  <a:srgbClr val="FF0000"/>
                </a:solidFill>
              </a:rPr>
              <a:t>min_seq</a:t>
            </a:r>
            <a:r>
              <a:rPr lang="en-IN" sz="2400" i="1">
                <a:solidFill>
                  <a:srgbClr val="FF0000"/>
                </a:solidFill>
              </a:rPr>
              <a:t> + 1 </a:t>
            </a:r>
            <a:r>
              <a:rPr lang="en-IN" sz="2400"/>
              <a:t>&lt;= MIN_NR_GENS,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/>
              <a:t>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endParaRPr lang="en-IN" sz="2400" i="1">
              <a:solidFill>
                <a:srgbClr val="FF0000"/>
              </a:solidFill>
            </a:endParaRPr>
          </a:p>
          <a:p>
            <a:r>
              <a:rPr lang="en-IN" sz="2400"/>
              <a:t>Given that </a:t>
            </a:r>
            <a:r>
              <a:rPr lang="en-IN" sz="2400" i="1" err="1"/>
              <a:t>max_seq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min_seq</a:t>
            </a:r>
            <a:r>
              <a:rPr lang="en-IN" sz="2400" i="1"/>
              <a:t> </a:t>
            </a:r>
            <a:r>
              <a:rPr lang="en-IN" sz="2400"/>
              <a:t>increase </a:t>
            </a:r>
            <a:r>
              <a:rPr lang="en-IN" sz="2400">
                <a:solidFill>
                  <a:srgbClr val="C00000"/>
                </a:solidFill>
              </a:rPr>
              <a:t>monotonically</a:t>
            </a:r>
            <a:r>
              <a:rPr lang="en-IN" sz="2400"/>
              <a:t>, not incrementing the sequence of a </a:t>
            </a:r>
            <a:r>
              <a:rPr lang="en-IN" sz="2400">
                <a:solidFill>
                  <a:srgbClr val="00B050"/>
                </a:solidFill>
              </a:rPr>
              <a:t>folio</a:t>
            </a:r>
            <a:r>
              <a:rPr lang="en-IN" sz="2400"/>
              <a:t> automatically </a:t>
            </a:r>
            <a:r>
              <a:rPr lang="en-IN" sz="2400">
                <a:solidFill>
                  <a:srgbClr val="7030A0"/>
                </a:solidFill>
              </a:rPr>
              <a:t>ages</a:t>
            </a:r>
            <a:r>
              <a:rPr lang="en-IN" sz="2400"/>
              <a:t> it</a:t>
            </a:r>
          </a:p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sliding window </a:t>
            </a:r>
            <a:r>
              <a:rPr lang="en-IN" sz="2400"/>
              <a:t>of generations is </a:t>
            </a:r>
            <a:r>
              <a:rPr lang="en-IN" sz="2400">
                <a:solidFill>
                  <a:srgbClr val="7030A0"/>
                </a:solidFill>
              </a:rPr>
              <a:t>maintained</a:t>
            </a:r>
            <a:r>
              <a:rPr lang="en-IN" sz="2400"/>
              <a:t>. It tracks [MIN_NR_GENS, MAX_NR_GENS] generations</a:t>
            </a:r>
            <a:endParaRPr lang="en-IN" sz="1600"/>
          </a:p>
          <a:p>
            <a:endParaRPr lang="en-IN" sz="2400"/>
          </a:p>
          <a:p>
            <a:endParaRPr lang="en-IN" sz="2400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611254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MIN_NR_GENS &gt;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min_gen_pages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(MIN_NR_GENS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83992" y="2724946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3" y="5363323"/>
            <a:ext cx="6853111" cy="6836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 this function, </a:t>
            </a:r>
            <a:r>
              <a:rPr lang="en-IN" sz="2400" b="1" dirty="0" err="1">
                <a:solidFill>
                  <a:srgbClr val="FF0000"/>
                </a:solidFill>
              </a:rPr>
              <a:t>max_gen_pages</a:t>
            </a:r>
            <a:r>
              <a:rPr lang="en-IN" sz="2400" b="1" dirty="0">
                <a:solidFill>
                  <a:srgbClr val="FF0000"/>
                </a:solidFill>
              </a:rPr>
              <a:t>’</a:t>
            </a:r>
            <a:r>
              <a:rPr lang="en-IN" sz="2400" dirty="0"/>
              <a:t> gen == </a:t>
            </a:r>
            <a:r>
              <a:rPr lang="en-IN" sz="2400" dirty="0" err="1"/>
              <a:t>max_seq</a:t>
            </a:r>
            <a:endParaRPr lang="en-IN" sz="2400" dirty="0"/>
          </a:p>
          <a:p>
            <a:pPr algn="ctr"/>
            <a:r>
              <a:rPr lang="en-IN" sz="2400" b="1" dirty="0" err="1">
                <a:solidFill>
                  <a:srgbClr val="4472C4"/>
                </a:solidFill>
              </a:rPr>
              <a:t>min_gen_pages</a:t>
            </a:r>
            <a:r>
              <a:rPr lang="en-IN" sz="2400" b="1">
                <a:solidFill>
                  <a:srgbClr val="4472C4"/>
                </a:solidFill>
              </a:rPr>
              <a:t>’</a:t>
            </a:r>
            <a:r>
              <a:rPr lang="en-IN" sz="2400"/>
              <a:t> </a:t>
            </a:r>
            <a:r>
              <a:rPr lang="en-IN" sz="2400" dirty="0"/>
              <a:t>gen == </a:t>
            </a:r>
            <a:r>
              <a:rPr lang="en-IN" sz="2400" dirty="0" err="1"/>
              <a:t>min_seq</a:t>
            </a:r>
            <a:r>
              <a:rPr lang="en-IN" sz="2400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12859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][type][zone]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each folio has a tier and along with a generation</a:t>
                </a:r>
                <a:endParaRPr lang="en-I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</a:t>
                </a:r>
                <a:r>
                  <a:rPr lang="en-IN" dirty="0" err="1"/>
                  <a:t>recorded_page_accesses</a:t>
                </a:r>
                <a:r>
                  <a:rPr lang="en-IN" dirty="0"/>
                  <a:t> + 1)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one of them for eviction</a:t>
                </a:r>
              </a:p>
              <a:p>
                <a:pPr lvl="1"/>
                <a:r>
                  <a:rPr lang="en-IN" dirty="0"/>
                  <a:t>This depends on their minimum sequence numbers and other information …</a:t>
                </a:r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44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 idea: </a:t>
            </a:r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Typically,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(200 –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5" y="3295275"/>
            <a:ext cx="10515600" cy="270068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1"/>
                </a:solidFill>
              </a:rPr>
              <a:t>err = 1 </a:t>
            </a:r>
            <a:r>
              <a:rPr lang="en-US" sz="2400" i="1">
                <a:solidFill>
                  <a:srgbClr val="00B050"/>
                </a:solidFill>
              </a:rPr>
              <a:t>if</a:t>
            </a:r>
            <a:r>
              <a:rPr lang="en-US" sz="2400" i="1"/>
              <a:t> </a:t>
            </a:r>
            <a:r>
              <a:rPr lang="en-US" sz="2400" i="1" dirty="0"/>
              <a:t> </a:t>
            </a:r>
            <a:r>
              <a:rPr lang="en-US" sz="2400" dirty="0"/>
              <a:t>(choose FILE for eviction)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err="1"/>
              <a:t>sp</a:t>
            </a:r>
            <a:r>
              <a:rPr lang="en-US" sz="2400"/>
              <a:t> (set point): ANON, </a:t>
            </a:r>
            <a:r>
              <a:rPr lang="en-US" sz="2400" i="1" dirty="0" err="1"/>
              <a:t>pv</a:t>
            </a:r>
            <a:r>
              <a:rPr lang="en-US" sz="2400"/>
              <a:t> (process variable):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Too few pages have </a:t>
            </a:r>
            <a:r>
              <a:rPr lang="en-US" sz="2400" err="1">
                <a:solidFill>
                  <a:srgbClr val="C00000"/>
                </a:solidFill>
              </a:rPr>
              <a:t>refaulted</a:t>
            </a:r>
            <a:r>
              <a:rPr lang="en-US" sz="240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</a:t>
            </a:r>
            <a:r>
              <a:rPr lang="en-US" sz="2400"/>
              <a:t>the following ratio: </a:t>
            </a:r>
            <a:r>
              <a:rPr lang="en-US" sz="2400">
                <a:solidFill>
                  <a:srgbClr val="7030A0"/>
                </a:solidFill>
              </a:rPr>
              <a:t>normalized </a:t>
            </a:r>
            <a:r>
              <a:rPr lang="en-US" sz="2400" err="1">
                <a:solidFill>
                  <a:srgbClr val="7030A0"/>
                </a:solidFill>
              </a:rPr>
              <a:t>refault</a:t>
            </a:r>
            <a:r>
              <a:rPr lang="en-US" sz="2400">
                <a:solidFill>
                  <a:srgbClr val="7030A0"/>
                </a:solidFill>
              </a:rPr>
              <a:t> rate </a:t>
            </a:r>
            <a:r>
              <a:rPr lang="en-US" sz="2400"/>
              <a:t>/ </a:t>
            </a:r>
            <a:r>
              <a:rPr lang="en-US" sz="2400">
                <a:solidFill>
                  <a:srgbClr val="FF0000"/>
                </a:solidFill>
              </a:rPr>
              <a:t>gain</a:t>
            </a:r>
            <a:endParaRPr lang="en-US" sz="240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</a:t>
            </a:r>
            <a:r>
              <a:rPr lang="en-US" sz="2000"/>
              <a:t>is </a:t>
            </a:r>
            <a:r>
              <a:rPr lang="en-US" sz="2000" dirty="0"/>
              <a:t>lower </a:t>
            </a:r>
            <a:r>
              <a:rPr lang="en-US" sz="2000"/>
              <a:t>for </a:t>
            </a:r>
            <a:r>
              <a:rPr lang="en-US" sz="2000" dirty="0" err="1"/>
              <a:t>pv</a:t>
            </a:r>
            <a:r>
              <a:rPr lang="en-US" sz="2000" dirty="0"/>
              <a:t>, then evict </a:t>
            </a:r>
            <a:r>
              <a:rPr lang="en-US" sz="2000"/>
              <a:t>FILE</a:t>
            </a:r>
            <a:r>
              <a:rPr lang="en-US" sz="2000" dirty="0"/>
              <a:t> pages</a:t>
            </a:r>
            <a:endParaRPr lang="en-US" sz="200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Else evict ANON pages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/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𝑅𝑒𝑓𝑎𝑢𝑙𝑡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827FD7-3289-EB4F-CA30-23FE28D5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94" y="318233"/>
                <a:ext cx="3178306" cy="73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8596DA-08EC-95D4-8421-792805301F5B}"/>
              </a:ext>
            </a:extLst>
          </p:cNvPr>
          <p:cNvSpPr/>
          <p:nvPr/>
        </p:nvSpPr>
        <p:spPr>
          <a:xfrm>
            <a:off x="8619779" y="201421"/>
            <a:ext cx="3292843" cy="1128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</a:t>
            </a:r>
            <a:r>
              <a:rPr lang="en-US" sz="2400"/>
              <a:t>is </a:t>
            </a:r>
            <a:r>
              <a:rPr lang="en-US" sz="2400" dirty="0"/>
              <a:t>the metric that we want to equalize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0DE9E-D376-227B-EC9D-3D85ADE803EB}"/>
              </a:ext>
            </a:extLst>
          </p:cNvPr>
          <p:cNvSpPr/>
          <p:nvPr/>
        </p:nvSpPr>
        <p:spPr>
          <a:xfrm>
            <a:off x="1763711" y="2733869"/>
            <a:ext cx="3862648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</a:t>
            </a:r>
            <a:r>
              <a:rPr lang="en-IN" sz="2400" dirty="0" err="1"/>
              <a:t>swappiness</a:t>
            </a:r>
            <a:r>
              <a:rPr lang="en-IN" sz="2400" dirty="0"/>
              <a:t> for ANON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22C765-069C-CE11-1DDC-7A3D2A311FBC}"/>
              </a:ext>
            </a:extLst>
          </p:cNvPr>
          <p:cNvSpPr/>
          <p:nvPr/>
        </p:nvSpPr>
        <p:spPr>
          <a:xfrm>
            <a:off x="6842675" y="2729344"/>
            <a:ext cx="4511125" cy="3560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gain = 200 - </a:t>
            </a:r>
            <a:r>
              <a:rPr lang="en-IN" sz="2400" dirty="0" err="1"/>
              <a:t>swappiness</a:t>
            </a:r>
            <a:r>
              <a:rPr lang="en-IN" sz="2400" dirty="0"/>
              <a:t> for FILE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tx1"/>
                </a:solidFill>
              </a:rPr>
              <a:t>Try to </a:t>
            </a:r>
            <a:r>
              <a:rPr lang="en-IN" sz="2400">
                <a:solidFill>
                  <a:srgbClr val="FF0000"/>
                </a:solidFill>
              </a:rPr>
              <a:t>remove</a:t>
            </a:r>
            <a:r>
              <a:rPr lang="en-IN" sz="2400">
                <a:solidFill>
                  <a:schemeClr val="tx1"/>
                </a:solidFill>
              </a:rPr>
              <a:t> the folios that have been </a:t>
            </a:r>
            <a:r>
              <a:rPr lang="en-IN" sz="2400">
                <a:solidFill>
                  <a:srgbClr val="4472C4"/>
                </a:solidFill>
              </a:rPr>
              <a:t>identified</a:t>
            </a:r>
            <a:r>
              <a:rPr lang="en-IN" sz="240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>
                <a:solidFill>
                  <a:srgbClr val="C00000"/>
                </a:solidFill>
              </a:rPr>
              <a:t>multiple</a:t>
            </a:r>
            <a:r>
              <a:rPr lang="en-IN" sz="240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4877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6" y="1318089"/>
            <a:ext cx="3530559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lower  normalized </a:t>
            </a:r>
            <a:r>
              <a:rPr lang="en-IN" sz="2400" dirty="0" err="1"/>
              <a:t>refault</a:t>
            </a:r>
            <a:r>
              <a:rPr lang="en-IN" sz="2400" dirty="0"/>
              <a:t> rate/ gain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902464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refault rate</a:t>
            </a:r>
            <a:r>
              <a:rPr lang="en-US" sz="2400" dirty="0"/>
              <a:t>/gain</a:t>
            </a:r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/>
              <a:t>In detail … 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rate/gain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32439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commensurately higher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folios in tiers that have a higher </a:t>
            </a:r>
            <a:r>
              <a:rPr lang="en-US" sz="2400" dirty="0" err="1"/>
              <a:t>refault</a:t>
            </a:r>
            <a:r>
              <a:rPr lang="en-US" sz="2400" dirty="0"/>
              <a:t> rate/gain than tier 0 of the other type, it is a good to give them a second chance.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7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1" y="107175"/>
            <a:ext cx="10515600" cy="1325563"/>
          </a:xfrm>
        </p:spPr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</a:t>
            </a: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…)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Check if there are </a:t>
            </a:r>
            <a:r>
              <a:rPr lang="en-US" sz="2400" dirty="0" err="1">
                <a:solidFill>
                  <a:schemeClr val="tx1"/>
                </a:solidFill>
              </a:rPr>
              <a:t>evictable</a:t>
            </a:r>
            <a:r>
              <a:rPr lang="en-US" sz="2400" dirty="0">
                <a:solidFill>
                  <a:schemeClr val="tx1"/>
                </a:solidFill>
              </a:rPr>
              <a:t> folios and return the number of such folios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927CBE-E665-57A4-B6BF-5BC7AD276B22}"/>
              </a:ext>
            </a:extLst>
          </p:cNvPr>
          <p:cNvSpPr/>
          <p:nvPr/>
        </p:nvSpPr>
        <p:spPr>
          <a:xfrm>
            <a:off x="9406647" y="466928"/>
            <a:ext cx="2237362" cy="82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Scan all the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Iterate</a:t>
            </a:r>
            <a:r>
              <a:rPr lang="en-US" sz="2400"/>
              <a:t> through the </a:t>
            </a:r>
            <a:r>
              <a:rPr lang="en-US" sz="2400">
                <a:solidFill>
                  <a:srgbClr val="0070C0"/>
                </a:solidFill>
              </a:rPr>
              <a:t>zones</a:t>
            </a:r>
            <a:r>
              <a:rPr lang="en-US" sz="2400"/>
              <a:t> that need to be </a:t>
            </a:r>
            <a:r>
              <a:rPr lang="en-US" sz="2400">
                <a:solidFill>
                  <a:srgbClr val="00B050"/>
                </a:solidFill>
              </a:rPr>
              <a:t>shrunk</a:t>
            </a:r>
            <a:r>
              <a:rPr lang="en-US" sz="2400"/>
              <a:t> (</a:t>
            </a:r>
            <a:r>
              <a:rPr lang="en-US" sz="2400">
                <a:solidFill>
                  <a:srgbClr val="002060"/>
                </a:solidFill>
              </a:rPr>
              <a:t>order</a:t>
            </a:r>
            <a:r>
              <a:rPr lang="en-US" sz="2400"/>
              <a:t>: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/>
              <a:t>Iterate through all the </a:t>
            </a: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pointed to by 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 err="1"/>
              <a:t>lrugen</a:t>
            </a:r>
            <a:r>
              <a:rPr lang="en-US" sz="2400"/>
              <a:t>-&gt;lists[</a:t>
            </a:r>
            <a:r>
              <a:rPr lang="en-US" sz="2400" err="1"/>
              <a:t>min_seq</a:t>
            </a:r>
            <a:r>
              <a:rPr lang="en-US" sz="2400"/>
              <a:t>][type][zone]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/>
              <a:t>Check that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can be evicted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/>
              <a:t>If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is pinned, is being </a:t>
            </a:r>
            <a:r>
              <a:rPr lang="en-US" sz="2400">
                <a:solidFill>
                  <a:srgbClr val="7030A0"/>
                </a:solidFill>
              </a:rPr>
              <a:t>written</a:t>
            </a:r>
            <a:r>
              <a:rPr lang="en-US" sz="2400"/>
              <a:t> back, was recently accessed, or there is a </a:t>
            </a:r>
            <a:r>
              <a:rPr lang="en-US" sz="2400">
                <a:solidFill>
                  <a:srgbClr val="C00000"/>
                </a:solidFill>
              </a:rPr>
              <a:t>race</a:t>
            </a:r>
            <a:r>
              <a:rPr lang="en-US" sz="2400"/>
              <a:t> condition, </a:t>
            </a:r>
            <a:r>
              <a:rPr lang="en-US" sz="2400">
                <a:solidFill>
                  <a:srgbClr val="FF0000"/>
                </a:solidFill>
              </a:rPr>
              <a:t>skip</a:t>
            </a:r>
            <a:r>
              <a:rPr lang="en-US" sz="2400"/>
              <a:t> 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sz="2400"/>
              <a:t>Return the number of </a:t>
            </a:r>
            <a:r>
              <a:rPr lang="en-US" sz="2400" dirty="0"/>
              <a:t>folios</a:t>
            </a:r>
            <a:r>
              <a:rPr lang="en-US" sz="2400"/>
              <a:t> that can possibly be evicted, and a list of folios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/>
              <a:t>This is the variable </a:t>
            </a:r>
            <a:r>
              <a:rPr lang="en-US" sz="2400">
                <a:solidFill>
                  <a:srgbClr val="0070C0"/>
                </a:solidFill>
              </a:rPr>
              <a:t>scanned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2400" i="1">
                <a:solidFill>
                  <a:srgbClr val="FF0000"/>
                </a:solidFill>
              </a:rPr>
              <a:t>list</a:t>
            </a:r>
            <a:r>
              <a:rPr lang="en-US" sz="2400"/>
              <a:t> variable </a:t>
            </a:r>
            <a:r>
              <a:rPr lang="en-US" sz="2400">
                <a:sym typeface="Wingdings" panose="05000000000000000000" pitchFamily="2" charset="2"/>
              </a:rPr>
              <a:t> list of possibly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>
                <a:sym typeface="Wingdings" panose="05000000000000000000" pitchFamily="2" charset="2"/>
              </a:rPr>
              <a:t> folios</a:t>
            </a:r>
            <a:endParaRPr lang="en-US" sz="240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 dirty="0"/>
              <a:t>pages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</a:t>
            </a:r>
            <a:r>
              <a:rPr lang="en-US" sz="2400" dirty="0"/>
              <a:t>add to</a:t>
            </a:r>
            <a:r>
              <a:rPr lang="en-US" sz="2400"/>
              <a:t>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</a:t>
            </a:r>
            <a:r>
              <a:rPr lang="en-US" dirty="0"/>
              <a:t>pages in the folio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</a:t>
            </a:r>
            <a:r>
              <a:rPr lang="en-US" dirty="0"/>
              <a:t>their </a:t>
            </a:r>
            <a:r>
              <a:rPr lang="en-US"/>
              <a:t>access </a:t>
            </a:r>
            <a:r>
              <a:rPr lang="en-US" dirty="0"/>
              <a:t>bits). </a:t>
            </a:r>
            <a:endParaRPr lang="en-US"/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err="1">
                <a:solidFill>
                  <a:srgbClr val="0070C0"/>
                </a:solidFill>
              </a:rPr>
              <a:t>kswapd</a:t>
            </a:r>
            <a:r>
              <a:rPr lang="en-US" sz="2400"/>
              <a:t>, sequential write commands, and page allocation modules try to </a:t>
            </a:r>
            <a:r>
              <a:rPr lang="en-US" sz="2400">
                <a:solidFill>
                  <a:srgbClr val="FF0000"/>
                </a:solidFill>
              </a:rPr>
              <a:t>age</a:t>
            </a:r>
            <a:r>
              <a:rPr lang="en-US" sz="2400"/>
              <a:t> and </a:t>
            </a:r>
            <a:r>
              <a:rPr lang="en-US" sz="2400">
                <a:solidFill>
                  <a:srgbClr val="7030A0"/>
                </a:solidFill>
              </a:rPr>
              <a:t>evict</a:t>
            </a:r>
            <a:r>
              <a:rPr lang="en-US" sz="2400"/>
              <a:t> pages. </a:t>
            </a:r>
          </a:p>
          <a:p>
            <a:pPr marL="457200" indent="-457200">
              <a:buAutoNum type="arabicPeriod"/>
            </a:pPr>
            <a:r>
              <a:rPr lang="en-US" sz="2400"/>
              <a:t>They call the function </a:t>
            </a:r>
            <a:r>
              <a:rPr lang="en-US" sz="2400" i="1" err="1"/>
              <a:t>walk_mm</a:t>
            </a:r>
            <a:r>
              <a:rPr lang="en-US" sz="2400" i="1"/>
              <a:t>() </a:t>
            </a:r>
            <a:r>
              <a:rPr lang="en-US" sz="2400"/>
              <a:t>that walks the page table and marks </a:t>
            </a:r>
            <a:r>
              <a:rPr lang="en-US" sz="2400">
                <a:solidFill>
                  <a:srgbClr val="FF0000"/>
                </a:solidFill>
              </a:rPr>
              <a:t>young (accessed)</a:t>
            </a:r>
            <a:r>
              <a:rPr lang="en-US" sz="2400"/>
              <a:t> entries as </a:t>
            </a:r>
            <a:r>
              <a:rPr lang="en-US" sz="2400">
                <a:solidFill>
                  <a:srgbClr val="00B050"/>
                </a:solidFill>
              </a:rPr>
              <a:t>old (</a:t>
            </a:r>
            <a:r>
              <a:rPr lang="en-US" sz="2400" err="1">
                <a:solidFill>
                  <a:srgbClr val="00B050"/>
                </a:solidFill>
              </a:rPr>
              <a:t>unaccessed</a:t>
            </a:r>
            <a:r>
              <a:rPr lang="en-US" sz="2400">
                <a:solidFill>
                  <a:srgbClr val="00B050"/>
                </a:solidFill>
              </a:rPr>
              <a:t>), </a:t>
            </a:r>
            <a:r>
              <a:rPr lang="en-US" sz="2400">
                <a:solidFill>
                  <a:schemeClr val="tx1"/>
                </a:solidFill>
              </a:rPr>
              <a:t>as well as updates the </a:t>
            </a:r>
            <a:r>
              <a:rPr lang="en-US" sz="2400">
                <a:solidFill>
                  <a:srgbClr val="C00000"/>
                </a:solidFill>
              </a:rPr>
              <a:t>generation</a:t>
            </a:r>
            <a:r>
              <a:rPr lang="en-US" sz="240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Entries that are already old are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While walking the PMD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>
                <a:solidFill>
                  <a:schemeClr val="tx1"/>
                </a:solidFill>
              </a:rPr>
              <a:t>, test if the PMD address is in the </a:t>
            </a:r>
            <a:r>
              <a:rPr lang="en-US" sz="2400">
                <a:solidFill>
                  <a:srgbClr val="FF0000"/>
                </a:solidFill>
              </a:rPr>
              <a:t>Bloom</a:t>
            </a:r>
            <a:r>
              <a:rPr lang="en-US" sz="2400">
                <a:solidFill>
                  <a:schemeClr val="tx1"/>
                </a:solidFill>
              </a:rPr>
              <a:t> filter. If it is not there, then the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>
                <a:solidFill>
                  <a:schemeClr val="tx1"/>
                </a:solidFill>
              </a:rPr>
              <a:t> range is surely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>
                <a:solidFill>
                  <a:schemeClr val="tx1"/>
                </a:solidFill>
              </a:rPr>
              <a:t> and should be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Improves </a:t>
            </a:r>
            <a:r>
              <a:rPr lang="en-US" sz="2400">
                <a:solidFill>
                  <a:srgbClr val="00B050"/>
                </a:solidFill>
              </a:rPr>
              <a:t>performance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/>
              <a:t>Traverse the </a:t>
            </a:r>
            <a:r>
              <a:rPr lang="en-IN" i="1" err="1"/>
              <a:t>free_area</a:t>
            </a:r>
            <a:r>
              <a:rPr lang="en-IN" i="1"/>
              <a:t> </a:t>
            </a:r>
            <a:r>
              <a:rPr lang="en-IN"/>
              <a:t>in increasing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/>
              <a:t>We can only have </a:t>
            </a:r>
            <a:r>
              <a:rPr lang="en-IN">
                <a:solidFill>
                  <a:srgbClr val="00B050"/>
                </a:solidFill>
              </a:rPr>
              <a:t>internal</a:t>
            </a:r>
            <a:r>
              <a:rPr lang="en-IN"/>
              <a:t> </a:t>
            </a:r>
            <a:r>
              <a:rPr lang="en-IN">
                <a:solidFill>
                  <a:srgbClr val="0070C0"/>
                </a:solidFill>
              </a:rPr>
              <a:t>fragmentation</a:t>
            </a:r>
            <a:r>
              <a:rPr lang="en-IN"/>
              <a:t> with virtual memory</a:t>
            </a:r>
          </a:p>
          <a:p>
            <a:r>
              <a:rPr lang="en-IN"/>
              <a:t>Use a </a:t>
            </a:r>
            <a:r>
              <a:rPr lang="en-IN">
                <a:solidFill>
                  <a:srgbClr val="0070C0"/>
                </a:solidFill>
              </a:rPr>
              <a:t>bitmap</a:t>
            </a:r>
            <a:r>
              <a:rPr lang="en-IN"/>
              <a:t> or an manage the list of free frames</a:t>
            </a:r>
          </a:p>
          <a:p>
            <a:r>
              <a:rPr lang="en-IN"/>
              <a:t>The main issue here is </a:t>
            </a:r>
            <a:r>
              <a:rPr lang="en-IN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freelist</a:t>
            </a:r>
            <a:r>
              <a:rPr lang="en-US" sz="240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/>
              <a:t>Quick Explanation of the Slab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7030A0"/>
                </a:solidFill>
              </a:rPr>
              <a:t>dedicated</a:t>
            </a:r>
            <a:r>
              <a:rPr lang="en-US"/>
              <a:t> region of the physical memory and the kernel’s virtual memory stores slabs</a:t>
            </a:r>
          </a:p>
          <a:p>
            <a:r>
              <a:rPr lang="en-US"/>
              <a:t>Every </a:t>
            </a:r>
            <a:r>
              <a:rPr lang="en-US">
                <a:solidFill>
                  <a:srgbClr val="0070C0"/>
                </a:solidFill>
              </a:rPr>
              <a:t>slab</a:t>
            </a:r>
            <a:r>
              <a:rPr lang="en-US"/>
              <a:t> corresponds to a </a:t>
            </a:r>
            <a:r>
              <a:rPr lang="en-US">
                <a:solidFill>
                  <a:srgbClr val="FF0000"/>
                </a:solidFill>
              </a:rPr>
              <a:t>region</a:t>
            </a:r>
            <a:r>
              <a:rPr lang="en-US"/>
              <a:t> of </a:t>
            </a:r>
            <a:r>
              <a:rPr lang="en-US">
                <a:solidFill>
                  <a:srgbClr val="00B050"/>
                </a:solidFill>
              </a:rPr>
              <a:t>physical</a:t>
            </a:r>
            <a:r>
              <a:rPr lang="en-US"/>
              <a:t> memory (set of </a:t>
            </a:r>
            <a:r>
              <a:rPr lang="en-US">
                <a:solidFill>
                  <a:srgbClr val="C00000"/>
                </a:solidFill>
              </a:rPr>
              <a:t>contiguous</a:t>
            </a:r>
            <a:r>
              <a:rPr lang="en-US"/>
              <a:t> physical pages)</a:t>
            </a:r>
          </a:p>
          <a:p>
            <a:r>
              <a:rPr lang="en-US"/>
              <a:t>The </a:t>
            </a:r>
            <a:r>
              <a:rPr lang="en-US" i="1" err="1"/>
              <a:t>kmem_cache</a:t>
            </a:r>
            <a:r>
              <a:rPr lang="en-US" i="1"/>
              <a:t> </a:t>
            </a:r>
            <a:r>
              <a:rPr lang="en-US"/>
              <a:t>is the 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rPr lang="en-US"/>
              <a:t> data structure </a:t>
            </a:r>
            <a:r>
              <a:rPr lang="en-US">
                <a:solidFill>
                  <a:srgbClr val="0070C0"/>
                </a:solidFill>
              </a:rPr>
              <a:t>that</a:t>
            </a:r>
            <a:r>
              <a:rPr lang="en-US"/>
              <a:t> maintains all the slabs for a given </a:t>
            </a:r>
            <a:r>
              <a:rPr lang="en-US">
                <a:solidFill>
                  <a:srgbClr val="4472C4"/>
                </a:solidFill>
              </a:rPr>
              <a:t>object type</a:t>
            </a:r>
            <a:r>
              <a:rPr lang="en-US"/>
              <a:t>. The external world only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/>
              <a:t> with the </a:t>
            </a:r>
            <a:r>
              <a:rPr lang="en-US" i="1" err="1"/>
              <a:t>kmem_cache</a:t>
            </a:r>
            <a:endParaRPr lang="en-US"/>
          </a:p>
          <a:p>
            <a:pPr lvl="1"/>
            <a:r>
              <a:rPr lang="en-US"/>
              <a:t>It maintains a list of </a:t>
            </a:r>
            <a:r>
              <a:rPr lang="en-US">
                <a:solidFill>
                  <a:srgbClr val="C00000"/>
                </a:solidFill>
              </a:rPr>
              <a:t>slabs</a:t>
            </a:r>
            <a:r>
              <a:rPr lang="en-US"/>
              <a:t> in three different states: </a:t>
            </a:r>
            <a:r>
              <a:rPr lang="en-US">
                <a:solidFill>
                  <a:srgbClr val="00B050"/>
                </a:solidFill>
              </a:rPr>
              <a:t>full</a:t>
            </a:r>
            <a:r>
              <a:rPr lang="en-US"/>
              <a:t>, </a:t>
            </a:r>
            <a:r>
              <a:rPr lang="en-US">
                <a:solidFill>
                  <a:srgbClr val="7030A0"/>
                </a:solidFill>
              </a:rPr>
              <a:t>free</a:t>
            </a:r>
            <a:r>
              <a:rPr lang="en-US"/>
              <a:t>, and </a:t>
            </a:r>
            <a:r>
              <a:rPr lang="en-US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/>
              <a:t>This list is specific to each </a:t>
            </a:r>
            <a:r>
              <a:rPr lang="en-US">
                <a:solidFill>
                  <a:srgbClr val="7030A0"/>
                </a:solidFill>
              </a:rPr>
              <a:t>NUMA</a:t>
            </a:r>
            <a:r>
              <a:rPr lang="en-US"/>
              <a:t> node</a:t>
            </a:r>
          </a:p>
          <a:p>
            <a:pPr lvl="1"/>
            <a:r>
              <a:rPr lang="en-US"/>
              <a:t>It also holds a </a:t>
            </a:r>
            <a:r>
              <a:rPr lang="en-US">
                <a:solidFill>
                  <a:srgbClr val="00B050"/>
                </a:solidFill>
              </a:rPr>
              <a:t>per-</a:t>
            </a:r>
            <a:r>
              <a:rPr lang="en-US" err="1">
                <a:solidFill>
                  <a:srgbClr val="00B050"/>
                </a:solidFill>
              </a:rPr>
              <a:t>cpu</a:t>
            </a:r>
            <a:r>
              <a:rPr lang="en-US">
                <a:solidFill>
                  <a:srgbClr val="00B050"/>
                </a:solidFill>
              </a:rPr>
              <a:t> cache </a:t>
            </a:r>
            <a:r>
              <a:rPr lang="en-US"/>
              <a:t>of </a:t>
            </a:r>
            <a:r>
              <a:rPr lang="en-US">
                <a:solidFill>
                  <a:srgbClr val="7030A0"/>
                </a:solidFill>
              </a:rPr>
              <a:t>free</a:t>
            </a:r>
            <a:r>
              <a:rPr lang="en-US"/>
              <a:t> objects that can quickly be allocated</a:t>
            </a:r>
          </a:p>
          <a:p>
            <a:pPr lvl="1"/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few</a:t>
            </a:r>
            <a:r>
              <a:rPr lang="en-US"/>
              <a:t> </a:t>
            </a:r>
            <a:r>
              <a:rPr lang="en-US" i="1" err="1"/>
              <a:t>kmem_cache</a:t>
            </a:r>
            <a:r>
              <a:rPr lang="en-US" i="1"/>
              <a:t> </a:t>
            </a:r>
            <a:r>
              <a:rPr lang="en-US">
                <a:solidFill>
                  <a:srgbClr val="C00000"/>
                </a:solidFill>
              </a:rPr>
              <a:t>structures</a:t>
            </a:r>
            <a:r>
              <a:rPr lang="en-US"/>
              <a:t> in the system for storing very </a:t>
            </a:r>
            <a:r>
              <a:rPr lang="en-US">
                <a:solidFill>
                  <a:srgbClr val="7030A0"/>
                </a:solidFill>
              </a:rPr>
              <a:t>frequently</a:t>
            </a:r>
            <a:r>
              <a:rPr lang="en-US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inuse</a:t>
            </a:r>
            <a:r>
              <a:rPr lang="en-US" sz="240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freelist</a:t>
            </a:r>
            <a:r>
              <a:rPr lang="en-US" sz="240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Explanation of the </a:t>
            </a:r>
            <a:r>
              <a:rPr lang="en-US" err="1"/>
              <a:t>Slub</a:t>
            </a:r>
            <a:r>
              <a:rPr lang="en-US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Much simpler than the SLAB </a:t>
            </a:r>
            <a:r>
              <a:rPr lang="en-US">
                <a:solidFill>
                  <a:srgbClr val="7030A0"/>
                </a:solidFill>
              </a:rPr>
              <a:t>allocator </a:t>
            </a:r>
            <a:r>
              <a:rPr lang="en-US"/>
              <a:t>(still uses the notion of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/>
              <a:t>)</a:t>
            </a:r>
          </a:p>
          <a:p>
            <a:r>
              <a:rPr lang="en-US"/>
              <a:t>Here also, the </a:t>
            </a:r>
            <a:r>
              <a:rPr lang="en-US" i="1" err="1">
                <a:solidFill>
                  <a:srgbClr val="C00000"/>
                </a:solidFill>
              </a:rPr>
              <a:t>kmem_cache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is the key </a:t>
            </a:r>
            <a:r>
              <a:rPr lang="en-US">
                <a:solidFill>
                  <a:srgbClr val="00B050"/>
                </a:solidFill>
              </a:rPr>
              <a:t>data structure </a:t>
            </a:r>
            <a:r>
              <a:rPr lang="en-US"/>
              <a:t>that is visible to the external world</a:t>
            </a:r>
          </a:p>
          <a:p>
            <a:r>
              <a:rPr lang="en-US"/>
              <a:t>In a slab </a:t>
            </a:r>
            <a:r>
              <a:rPr lang="en-US">
                <a:sym typeface="Wingdings" panose="05000000000000000000" pitchFamily="2" charset="2"/>
              </a:rPr>
              <a:t> Maintain a </a:t>
            </a:r>
            <a:r>
              <a:rPr lang="en-US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>
                <a:sym typeface="Wingdings" panose="05000000000000000000" pitchFamily="2" charset="2"/>
              </a:rPr>
              <a:t> (object pointers)</a:t>
            </a:r>
          </a:p>
          <a:p>
            <a:r>
              <a:rPr lang="en-US">
                <a:sym typeface="Wingdings" panose="05000000000000000000" pitchFamily="2" charset="2"/>
              </a:rPr>
              <a:t>In the </a:t>
            </a:r>
            <a:r>
              <a:rPr lang="en-US" i="1" err="1">
                <a:sym typeface="Wingdings" panose="05000000000000000000" pitchFamily="2" charset="2"/>
              </a:rPr>
              <a:t>kmem_cache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>
                <a:sym typeface="Wingdings" panose="05000000000000000000" pitchFamily="2" charset="2"/>
              </a:rPr>
              <a:t> an array of per-</a:t>
            </a:r>
            <a:r>
              <a:rPr lang="en-US" err="1">
                <a:sym typeface="Wingdings" panose="05000000000000000000" pitchFamily="2" charset="2"/>
              </a:rPr>
              <a:t>cpu</a:t>
            </a:r>
            <a:r>
              <a:rPr lang="en-US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One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Just </a:t>
            </a:r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>
                <a:sym typeface="Wingdings" panose="05000000000000000000" pitchFamily="2" charset="2"/>
              </a:rPr>
              <a:t> the list of partial slabs in a </a:t>
            </a:r>
            <a:r>
              <a:rPr lang="en-US" i="1" err="1">
                <a:sym typeface="Wingdings" panose="05000000000000000000" pitchFamily="2" charset="2"/>
              </a:rPr>
              <a:t>kmem_cache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Basically means: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>
                <a:sym typeface="Wingdings" panose="05000000000000000000" pitchFamily="2" charset="2"/>
              </a:rPr>
              <a:t> about </a:t>
            </a:r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>
                <a:sym typeface="Wingdings" panose="05000000000000000000" pitchFamily="2" charset="2"/>
              </a:rPr>
              <a:t> and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>
                <a:sym typeface="Wingdings" panose="05000000000000000000" pitchFamily="2" charset="2"/>
              </a:rPr>
              <a:t> slabs are returned to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/>
              <a:t>When an </a:t>
            </a:r>
            <a:r>
              <a:rPr lang="en-US">
                <a:solidFill>
                  <a:srgbClr val="C00000"/>
                </a:solidFill>
              </a:rPr>
              <a:t>object</a:t>
            </a:r>
            <a:r>
              <a:rPr lang="en-US"/>
              <a:t> is freed in a </a:t>
            </a:r>
            <a:r>
              <a:rPr lang="en-US">
                <a:solidFill>
                  <a:srgbClr val="C00000"/>
                </a:solidFill>
              </a:rPr>
              <a:t>full slab</a:t>
            </a:r>
            <a:r>
              <a:rPr lang="en-US"/>
              <a:t>, add the full slab to the </a:t>
            </a:r>
            <a:r>
              <a:rPr lang="en-US">
                <a:solidFill>
                  <a:srgbClr val="0070C0"/>
                </a:solidFill>
              </a:rPr>
              <a:t>partial slab list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8884</Words>
  <Application>Microsoft Macintosh PowerPoint</Application>
  <PresentationFormat>Widescreen</PresentationFormat>
  <Paragraphs>1359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Idea of Reverse Mapping</vt:lpstr>
      <vt:lpstr>The idea of the anon_vma</vt:lpstr>
      <vt:lpstr>Many-to-many mapping between a vma and an anon_vma </vt:lpstr>
      <vt:lpstr>It is a complex Many-to-Many Mapping</vt:lpstr>
      <vt:lpstr>anon_vma_chain (avc)</vt:lpstr>
      <vt:lpstr>Multiple Processes Using the Same Set of Physical Pages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PowerPoint Presentation</vt:lpstr>
      <vt:lpstr>Page Replacement </vt:lpstr>
      <vt:lpstr>PowerPoint Presentation</vt:lpstr>
      <vt:lpstr>lru_gen_mm_state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Error Term</vt:lpstr>
      <vt:lpstr>evict_folios (lruvec, int swappiness, ....)</vt:lpstr>
      <vt:lpstr>evict_folios  isolate_folios</vt:lpstr>
      <vt:lpstr>get_type_to_scan (lruvec, swappiness, int *tier_idx)</vt:lpstr>
      <vt:lpstr>In detail … </vt:lpstr>
      <vt:lpstr>The rest of the isolate_folios function</vt:lpstr>
      <vt:lpstr>evict_folios  isolate_folios 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3</cp:revision>
  <dcterms:created xsi:type="dcterms:W3CDTF">2013-07-15T20:26:40Z</dcterms:created>
  <dcterms:modified xsi:type="dcterms:W3CDTF">2025-04-27T06:42:20Z</dcterms:modified>
</cp:coreProperties>
</file>